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4"/>
  </p:notesMasterIdLst>
  <p:sldIdLst>
    <p:sldId id="264" r:id="rId5"/>
    <p:sldId id="322" r:id="rId6"/>
    <p:sldId id="270" r:id="rId7"/>
    <p:sldId id="261" r:id="rId8"/>
    <p:sldId id="317" r:id="rId9"/>
    <p:sldId id="262" r:id="rId10"/>
    <p:sldId id="269" r:id="rId11"/>
    <p:sldId id="271" r:id="rId12"/>
    <p:sldId id="319" r:id="rId13"/>
    <p:sldId id="318" r:id="rId14"/>
    <p:sldId id="273" r:id="rId15"/>
    <p:sldId id="274" r:id="rId16"/>
    <p:sldId id="277" r:id="rId17"/>
    <p:sldId id="278" r:id="rId18"/>
    <p:sldId id="276" r:id="rId19"/>
    <p:sldId id="279" r:id="rId20"/>
    <p:sldId id="280" r:id="rId21"/>
    <p:sldId id="282" r:id="rId22"/>
    <p:sldId id="281" r:id="rId23"/>
    <p:sldId id="283" r:id="rId24"/>
    <p:sldId id="285" r:id="rId25"/>
    <p:sldId id="287" r:id="rId26"/>
    <p:sldId id="288" r:id="rId27"/>
    <p:sldId id="289" r:id="rId28"/>
    <p:sldId id="294" r:id="rId29"/>
    <p:sldId id="295" r:id="rId30"/>
    <p:sldId id="296" r:id="rId31"/>
    <p:sldId id="297" r:id="rId32"/>
    <p:sldId id="298" r:id="rId33"/>
  </p:sldIdLst>
  <p:sldSz cx="12801600" cy="77724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4C640F-71EF-472C-B6BA-E82A1D69136D}">
          <p14:sldIdLst>
            <p14:sldId id="264"/>
            <p14:sldId id="322"/>
            <p14:sldId id="270"/>
            <p14:sldId id="261"/>
          </p14:sldIdLst>
        </p14:section>
        <p14:section name="Untitled Section" id="{EE3EBB94-2353-4A97-84B8-C86561D37EEE}">
          <p14:sldIdLst>
            <p14:sldId id="317"/>
            <p14:sldId id="262"/>
            <p14:sldId id="269"/>
            <p14:sldId id="271"/>
            <p14:sldId id="319"/>
            <p14:sldId id="318"/>
            <p14:sldId id="273"/>
            <p14:sldId id="274"/>
            <p14:sldId id="277"/>
            <p14:sldId id="278"/>
            <p14:sldId id="276"/>
            <p14:sldId id="279"/>
            <p14:sldId id="280"/>
            <p14:sldId id="282"/>
            <p14:sldId id="281"/>
            <p14:sldId id="283"/>
            <p14:sldId id="285"/>
            <p14:sldId id="287"/>
            <p14:sldId id="288"/>
            <p14:sldId id="289"/>
            <p14:sldId id="294"/>
            <p14:sldId id="295"/>
            <p14:sldId id="296"/>
            <p14:sldId id="297"/>
            <p14:sldId id="29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ss, Gayle" initials="WG" lastIdx="8" clrIdx="0">
    <p:extLst>
      <p:ext uri="{19B8F6BF-5375-455C-9EA6-DF929625EA0E}">
        <p15:presenceInfo xmlns:p15="http://schemas.microsoft.com/office/powerpoint/2012/main" userId="S::gayle.weiss@ihg.com::2e2e3ff1-7e14-492d-b7d8-97d9a65a42d2" providerId="AD"/>
      </p:ext>
    </p:extLst>
  </p:cmAuthor>
  <p:cmAuthor id="2" name="Luley, Laura" initials="LL" lastIdx="6" clrIdx="1">
    <p:extLst>
      <p:ext uri="{19B8F6BF-5375-455C-9EA6-DF929625EA0E}">
        <p15:presenceInfo xmlns:p15="http://schemas.microsoft.com/office/powerpoint/2012/main" userId="S::laura.luley@ihg.com::96b1f528-4be5-4abf-8098-5221ca2b6f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C2C"/>
    <a:srgbClr val="A00F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16AB22-2C82-4B85-B174-52DBA51FEE8D}" v="2" dt="2022-04-21T13:39:53.8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64" autoAdjust="0"/>
    <p:restoredTop sz="94743"/>
  </p:normalViewPr>
  <p:slideViewPr>
    <p:cSldViewPr snapToGrid="0">
      <p:cViewPr varScale="1">
        <p:scale>
          <a:sx n="95" d="100"/>
          <a:sy n="95" d="100"/>
        </p:scale>
        <p:origin x="8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16T08:36:04.632" idx="4">
    <p:pos x="641" y="118"/>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2-16T08:34:45.011" idx="3">
    <p:pos x="8064" y="0"/>
    <p:text>Also, specifically for this menu can we show something Asian or Indian to match the description?</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2-16T08:38:56.648" idx="6">
    <p:pos x="7819" y="1011"/>
    <p:text>[@Luley, Laura] do we have a photo of one of our signature cocktails that we can put in here?</p:text>
    <p:extLst>
      <p:ext uri="{C676402C-5697-4E1C-873F-D02D1690AC5C}">
        <p15:threadingInfo xmlns:p15="http://schemas.microsoft.com/office/powerpoint/2012/main" timeZoneBias="300"/>
      </p:ext>
    </p:extLst>
  </p:cm>
  <p:cm authorId="2" dt="2022-02-16T06:42:11.765" idx="1">
    <p:pos x="7819" y="1107"/>
    <p:text>Definitely!  See next slide "hidden" for option ...  we don't have a lot of great imagery of our own cocktails though....  This pouring one might be better.</p:text>
    <p:extLst>
      <p:ext uri="{C676402C-5697-4E1C-873F-D02D1690AC5C}">
        <p15:threadingInfo xmlns:p15="http://schemas.microsoft.com/office/powerpoint/2012/main" timeZoneBias="480">
          <p15:parentCm authorId="1" idx="6"/>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93FB0FE-7B03-2842-A8FA-4AE35DA5621B}" type="datetimeFigureOut">
              <a:rPr lang="en-US" smtClean="0"/>
              <a:t>10/16/2023</a:t>
            </a:fld>
            <a:endParaRPr lang="en-US"/>
          </a:p>
        </p:txBody>
      </p:sp>
      <p:sp>
        <p:nvSpPr>
          <p:cNvPr id="4" name="Slide Image Placeholder 3"/>
          <p:cNvSpPr>
            <a:spLocks noGrp="1" noRot="1" noChangeAspect="1"/>
          </p:cNvSpPr>
          <p:nvPr>
            <p:ph type="sldImg" idx="2"/>
          </p:nvPr>
        </p:nvSpPr>
        <p:spPr>
          <a:xfrm>
            <a:off x="922338" y="1162050"/>
            <a:ext cx="516572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68A3EF1-64F4-A947-80E8-9BAEEDD954E7}" type="slidenum">
              <a:rPr lang="en-US" smtClean="0"/>
              <a:t>‹#›</a:t>
            </a:fld>
            <a:endParaRPr lang="en-US"/>
          </a:p>
        </p:txBody>
      </p:sp>
    </p:spTree>
    <p:extLst>
      <p:ext uri="{BB962C8B-B14F-4D97-AF65-F5344CB8AC3E}">
        <p14:creationId xmlns:p14="http://schemas.microsoft.com/office/powerpoint/2010/main" val="1283522059"/>
      </p:ext>
    </p:extLst>
  </p:cSld>
  <p:clrMap bg1="lt1" tx1="dk1" bg2="lt2" tx2="dk2" accent1="accent1" accent2="accent2" accent3="accent3" accent4="accent4" accent5="accent5" accent6="accent6" hlink="hlink" folHlink="folHlink"/>
  <p:notesStyle>
    <a:lvl1pPr marL="0" algn="l" defTabSz="987552" rtl="0" eaLnBrk="1" latinLnBrk="0" hangingPunct="1">
      <a:defRPr sz="1296" kern="1200">
        <a:solidFill>
          <a:schemeClr val="tx1"/>
        </a:solidFill>
        <a:latin typeface="+mn-lt"/>
        <a:ea typeface="+mn-ea"/>
        <a:cs typeface="+mn-cs"/>
      </a:defRPr>
    </a:lvl1pPr>
    <a:lvl2pPr marL="493776" algn="l" defTabSz="987552" rtl="0" eaLnBrk="1" latinLnBrk="0" hangingPunct="1">
      <a:defRPr sz="1296" kern="1200">
        <a:solidFill>
          <a:schemeClr val="tx1"/>
        </a:solidFill>
        <a:latin typeface="+mn-lt"/>
        <a:ea typeface="+mn-ea"/>
        <a:cs typeface="+mn-cs"/>
      </a:defRPr>
    </a:lvl2pPr>
    <a:lvl3pPr marL="987552" algn="l" defTabSz="987552" rtl="0" eaLnBrk="1" latinLnBrk="0" hangingPunct="1">
      <a:defRPr sz="1296" kern="1200">
        <a:solidFill>
          <a:schemeClr val="tx1"/>
        </a:solidFill>
        <a:latin typeface="+mn-lt"/>
        <a:ea typeface="+mn-ea"/>
        <a:cs typeface="+mn-cs"/>
      </a:defRPr>
    </a:lvl3pPr>
    <a:lvl4pPr marL="1481328" algn="l" defTabSz="987552" rtl="0" eaLnBrk="1" latinLnBrk="0" hangingPunct="1">
      <a:defRPr sz="1296" kern="1200">
        <a:solidFill>
          <a:schemeClr val="tx1"/>
        </a:solidFill>
        <a:latin typeface="+mn-lt"/>
        <a:ea typeface="+mn-ea"/>
        <a:cs typeface="+mn-cs"/>
      </a:defRPr>
    </a:lvl4pPr>
    <a:lvl5pPr marL="1975104" algn="l" defTabSz="987552" rtl="0" eaLnBrk="1" latinLnBrk="0" hangingPunct="1">
      <a:defRPr sz="1296" kern="1200">
        <a:solidFill>
          <a:schemeClr val="tx1"/>
        </a:solidFill>
        <a:latin typeface="+mn-lt"/>
        <a:ea typeface="+mn-ea"/>
        <a:cs typeface="+mn-cs"/>
      </a:defRPr>
    </a:lvl5pPr>
    <a:lvl6pPr marL="2468880" algn="l" defTabSz="987552" rtl="0" eaLnBrk="1" latinLnBrk="0" hangingPunct="1">
      <a:defRPr sz="1296" kern="1200">
        <a:solidFill>
          <a:schemeClr val="tx1"/>
        </a:solidFill>
        <a:latin typeface="+mn-lt"/>
        <a:ea typeface="+mn-ea"/>
        <a:cs typeface="+mn-cs"/>
      </a:defRPr>
    </a:lvl6pPr>
    <a:lvl7pPr marL="2962656" algn="l" defTabSz="987552" rtl="0" eaLnBrk="1" latinLnBrk="0" hangingPunct="1">
      <a:defRPr sz="1296" kern="1200">
        <a:solidFill>
          <a:schemeClr val="tx1"/>
        </a:solidFill>
        <a:latin typeface="+mn-lt"/>
        <a:ea typeface="+mn-ea"/>
        <a:cs typeface="+mn-cs"/>
      </a:defRPr>
    </a:lvl7pPr>
    <a:lvl8pPr marL="3456432" algn="l" defTabSz="987552" rtl="0" eaLnBrk="1" latinLnBrk="0" hangingPunct="1">
      <a:defRPr sz="1296" kern="1200">
        <a:solidFill>
          <a:schemeClr val="tx1"/>
        </a:solidFill>
        <a:latin typeface="+mn-lt"/>
        <a:ea typeface="+mn-ea"/>
        <a:cs typeface="+mn-cs"/>
      </a:defRPr>
    </a:lvl8pPr>
    <a:lvl9pPr marL="3950208" algn="l" defTabSz="987552" rtl="0" eaLnBrk="1" latinLnBrk="0" hangingPunct="1">
      <a:defRPr sz="129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8A3EF1-64F4-A947-80E8-9BAEEDD954E7}" type="slidenum">
              <a:rPr lang="en-US" smtClean="0"/>
              <a:t>1</a:t>
            </a:fld>
            <a:endParaRPr lang="en-US"/>
          </a:p>
        </p:txBody>
      </p:sp>
    </p:spTree>
    <p:extLst>
      <p:ext uri="{BB962C8B-B14F-4D97-AF65-F5344CB8AC3E}">
        <p14:creationId xmlns:p14="http://schemas.microsoft.com/office/powerpoint/2010/main" val="479899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272011"/>
            <a:ext cx="9601200" cy="2705947"/>
          </a:xfrm>
        </p:spPr>
        <p:txBody>
          <a:bodyPr anchor="b"/>
          <a:lstStyle>
            <a:lvl1pPr algn="ctr">
              <a:defRPr sz="6300"/>
            </a:lvl1pPr>
          </a:lstStyle>
          <a:p>
            <a:r>
              <a:rPr lang="en-US"/>
              <a:t>Click to edit Master title style</a:t>
            </a:r>
          </a:p>
        </p:txBody>
      </p:sp>
      <p:sp>
        <p:nvSpPr>
          <p:cNvPr id="3" name="Subtitle 2"/>
          <p:cNvSpPr>
            <a:spLocks noGrp="1"/>
          </p:cNvSpPr>
          <p:nvPr>
            <p:ph type="subTitle" idx="1"/>
          </p:nvPr>
        </p:nvSpPr>
        <p:spPr>
          <a:xfrm>
            <a:off x="1600200" y="4082310"/>
            <a:ext cx="9601200" cy="1876530"/>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p>
        </p:txBody>
      </p:sp>
      <p:sp>
        <p:nvSpPr>
          <p:cNvPr id="4" name="Date Placeholder 3"/>
          <p:cNvSpPr>
            <a:spLocks noGrp="1"/>
          </p:cNvSpPr>
          <p:nvPr>
            <p:ph type="dt" sz="half" idx="10"/>
          </p:nvPr>
        </p:nvSpPr>
        <p:spPr>
          <a:xfrm>
            <a:off x="880110" y="7203864"/>
            <a:ext cx="2880360" cy="413808"/>
          </a:xfrm>
          <a:prstGeom prst="rect">
            <a:avLst/>
          </a:prstGeom>
        </p:spPr>
        <p:txBody>
          <a:bodyPr/>
          <a:lstStyle/>
          <a:p>
            <a:fld id="{7AAFF1C0-6836-4E35-B4FE-B3FA545D644E}" type="datetime1">
              <a:rPr lang="en-US" smtClean="0"/>
              <a:t>10/16/2023</a:t>
            </a:fld>
            <a:endParaRPr lang="en-US"/>
          </a:p>
        </p:txBody>
      </p:sp>
      <p:sp>
        <p:nvSpPr>
          <p:cNvPr id="5" name="Footer Placeholder 4"/>
          <p:cNvSpPr>
            <a:spLocks noGrp="1"/>
          </p:cNvSpPr>
          <p:nvPr>
            <p:ph type="ftr" sz="quarter" idx="11"/>
          </p:nvPr>
        </p:nvSpPr>
        <p:spPr>
          <a:xfrm>
            <a:off x="7600950" y="7151687"/>
            <a:ext cx="4320540" cy="413808"/>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59BA683-ED57-A245-A1B0-0A2DEED8498B}" type="slidenum">
              <a:rPr lang="en-US" smtClean="0"/>
              <a:t>‹#›</a:t>
            </a:fld>
            <a:endParaRPr lang="en-US"/>
          </a:p>
        </p:txBody>
      </p:sp>
    </p:spTree>
    <p:extLst>
      <p:ext uri="{BB962C8B-B14F-4D97-AF65-F5344CB8AC3E}">
        <p14:creationId xmlns:p14="http://schemas.microsoft.com/office/powerpoint/2010/main" val="377782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80110" y="7203864"/>
            <a:ext cx="2880360" cy="413808"/>
          </a:xfrm>
          <a:prstGeom prst="rect">
            <a:avLst/>
          </a:prstGeom>
        </p:spPr>
        <p:txBody>
          <a:bodyPr/>
          <a:lstStyle/>
          <a:p>
            <a:fld id="{BF465DF9-7DD1-4A83-9605-7F78F726185F}" type="datetime1">
              <a:rPr lang="en-US" smtClean="0"/>
              <a:t>10/16/2023</a:t>
            </a:fld>
            <a:endParaRPr lang="en-US"/>
          </a:p>
        </p:txBody>
      </p:sp>
      <p:sp>
        <p:nvSpPr>
          <p:cNvPr id="5" name="Footer Placeholder 4"/>
          <p:cNvSpPr>
            <a:spLocks noGrp="1"/>
          </p:cNvSpPr>
          <p:nvPr>
            <p:ph type="ftr" sz="quarter" idx="11"/>
          </p:nvPr>
        </p:nvSpPr>
        <p:spPr>
          <a:xfrm>
            <a:off x="7600950" y="7151687"/>
            <a:ext cx="4320540" cy="413808"/>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59BA683-ED57-A245-A1B0-0A2DEED8498B}" type="slidenum">
              <a:rPr lang="en-US" smtClean="0"/>
              <a:t>‹#›</a:t>
            </a:fld>
            <a:endParaRPr lang="en-US"/>
          </a:p>
        </p:txBody>
      </p:sp>
    </p:spTree>
    <p:extLst>
      <p:ext uri="{BB962C8B-B14F-4D97-AF65-F5344CB8AC3E}">
        <p14:creationId xmlns:p14="http://schemas.microsoft.com/office/powerpoint/2010/main" val="952070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5" y="413808"/>
            <a:ext cx="2760345" cy="6586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0110" y="413808"/>
            <a:ext cx="8121015"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80110" y="7203864"/>
            <a:ext cx="2880360" cy="413808"/>
          </a:xfrm>
          <a:prstGeom prst="rect">
            <a:avLst/>
          </a:prstGeom>
        </p:spPr>
        <p:txBody>
          <a:bodyPr/>
          <a:lstStyle/>
          <a:p>
            <a:fld id="{5A51D16D-12CE-4AD3-95E4-B13BD716B737}" type="datetime1">
              <a:rPr lang="en-US" smtClean="0"/>
              <a:t>10/16/2023</a:t>
            </a:fld>
            <a:endParaRPr lang="en-US"/>
          </a:p>
        </p:txBody>
      </p:sp>
      <p:sp>
        <p:nvSpPr>
          <p:cNvPr id="5" name="Footer Placeholder 4"/>
          <p:cNvSpPr>
            <a:spLocks noGrp="1"/>
          </p:cNvSpPr>
          <p:nvPr>
            <p:ph type="ftr" sz="quarter" idx="11"/>
          </p:nvPr>
        </p:nvSpPr>
        <p:spPr>
          <a:xfrm>
            <a:off x="7600950" y="7151687"/>
            <a:ext cx="4320540" cy="413808"/>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59BA683-ED57-A245-A1B0-0A2DEED8498B}" type="slidenum">
              <a:rPr lang="en-US" smtClean="0"/>
              <a:t>‹#›</a:t>
            </a:fld>
            <a:endParaRPr lang="en-US"/>
          </a:p>
        </p:txBody>
      </p:sp>
    </p:spTree>
    <p:extLst>
      <p:ext uri="{BB962C8B-B14F-4D97-AF65-F5344CB8AC3E}">
        <p14:creationId xmlns:p14="http://schemas.microsoft.com/office/powerpoint/2010/main" val="2887838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80110" y="7203864"/>
            <a:ext cx="2880360" cy="413808"/>
          </a:xfrm>
          <a:prstGeom prst="rect">
            <a:avLst/>
          </a:prstGeom>
        </p:spPr>
        <p:txBody>
          <a:bodyPr/>
          <a:lstStyle/>
          <a:p>
            <a:fld id="{B701ECAF-0F26-46A5-AE8A-CD20B2583E35}" type="datetime1">
              <a:rPr lang="en-US" smtClean="0"/>
              <a:t>10/16/2023</a:t>
            </a:fld>
            <a:endParaRPr lang="en-US"/>
          </a:p>
        </p:txBody>
      </p:sp>
      <p:sp>
        <p:nvSpPr>
          <p:cNvPr id="5" name="Footer Placeholder 4"/>
          <p:cNvSpPr>
            <a:spLocks noGrp="1"/>
          </p:cNvSpPr>
          <p:nvPr>
            <p:ph type="ftr" sz="quarter" idx="11"/>
          </p:nvPr>
        </p:nvSpPr>
        <p:spPr>
          <a:xfrm>
            <a:off x="7600950" y="7151687"/>
            <a:ext cx="4320540" cy="413808"/>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59BA683-ED57-A245-A1B0-0A2DEED8498B}" type="slidenum">
              <a:rPr lang="en-US" smtClean="0"/>
              <a:t>‹#›</a:t>
            </a:fld>
            <a:endParaRPr lang="en-US"/>
          </a:p>
        </p:txBody>
      </p:sp>
    </p:spTree>
    <p:extLst>
      <p:ext uri="{BB962C8B-B14F-4D97-AF65-F5344CB8AC3E}">
        <p14:creationId xmlns:p14="http://schemas.microsoft.com/office/powerpoint/2010/main" val="3145054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1937704"/>
            <a:ext cx="11041380" cy="3233102"/>
          </a:xfrm>
        </p:spPr>
        <p:txBody>
          <a:bodyPr anchor="b"/>
          <a:lstStyle>
            <a:lvl1pPr>
              <a:defRPr sz="6300"/>
            </a:lvl1pPr>
          </a:lstStyle>
          <a:p>
            <a:r>
              <a:rPr lang="en-US"/>
              <a:t>Click to edit Master title style</a:t>
            </a:r>
          </a:p>
        </p:txBody>
      </p:sp>
      <p:sp>
        <p:nvSpPr>
          <p:cNvPr id="3" name="Text Placeholder 2"/>
          <p:cNvSpPr>
            <a:spLocks noGrp="1"/>
          </p:cNvSpPr>
          <p:nvPr>
            <p:ph type="body" idx="1"/>
          </p:nvPr>
        </p:nvSpPr>
        <p:spPr>
          <a:xfrm>
            <a:off x="873443" y="5201392"/>
            <a:ext cx="11041380" cy="1700212"/>
          </a:xfrm>
        </p:spPr>
        <p:txBody>
          <a:bodyPr/>
          <a:lstStyle>
            <a:lvl1pPr marL="0" indent="0">
              <a:buNone/>
              <a:defRPr sz="2520">
                <a:solidFill>
                  <a:schemeClr val="tx1">
                    <a:tint val="75000"/>
                  </a:schemeClr>
                </a:solidFill>
              </a:defRPr>
            </a:lvl1pPr>
            <a:lvl2pPr marL="480060" indent="0">
              <a:buNone/>
              <a:defRPr sz="2100">
                <a:solidFill>
                  <a:schemeClr val="tx1">
                    <a:tint val="75000"/>
                  </a:schemeClr>
                </a:solidFill>
              </a:defRPr>
            </a:lvl2pPr>
            <a:lvl3pPr marL="960120" indent="0">
              <a:buNone/>
              <a:defRPr sz="1890">
                <a:solidFill>
                  <a:schemeClr val="tx1">
                    <a:tint val="75000"/>
                  </a:schemeClr>
                </a:solidFill>
              </a:defRPr>
            </a:lvl3pPr>
            <a:lvl4pPr marL="1440180" indent="0">
              <a:buNone/>
              <a:defRPr sz="1680">
                <a:solidFill>
                  <a:schemeClr val="tx1">
                    <a:tint val="75000"/>
                  </a:schemeClr>
                </a:solidFill>
              </a:defRPr>
            </a:lvl4pPr>
            <a:lvl5pPr marL="1920240" indent="0">
              <a:buNone/>
              <a:defRPr sz="1680">
                <a:solidFill>
                  <a:schemeClr val="tx1">
                    <a:tint val="75000"/>
                  </a:schemeClr>
                </a:solidFill>
              </a:defRPr>
            </a:lvl5pPr>
            <a:lvl6pPr marL="2400300" indent="0">
              <a:buNone/>
              <a:defRPr sz="1680">
                <a:solidFill>
                  <a:schemeClr val="tx1">
                    <a:tint val="75000"/>
                  </a:schemeClr>
                </a:solidFill>
              </a:defRPr>
            </a:lvl6pPr>
            <a:lvl7pPr marL="2880360" indent="0">
              <a:buNone/>
              <a:defRPr sz="1680">
                <a:solidFill>
                  <a:schemeClr val="tx1">
                    <a:tint val="75000"/>
                  </a:schemeClr>
                </a:solidFill>
              </a:defRPr>
            </a:lvl7pPr>
            <a:lvl8pPr marL="3360420" indent="0">
              <a:buNone/>
              <a:defRPr sz="1680">
                <a:solidFill>
                  <a:schemeClr val="tx1">
                    <a:tint val="75000"/>
                  </a:schemeClr>
                </a:solidFill>
              </a:defRPr>
            </a:lvl8pPr>
            <a:lvl9pPr marL="384048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80110" y="7203864"/>
            <a:ext cx="2880360" cy="413808"/>
          </a:xfrm>
          <a:prstGeom prst="rect">
            <a:avLst/>
          </a:prstGeom>
        </p:spPr>
        <p:txBody>
          <a:bodyPr/>
          <a:lstStyle/>
          <a:p>
            <a:fld id="{0E0D0292-D710-4F37-BC72-614B29C8479F}" type="datetime1">
              <a:rPr lang="en-US" smtClean="0"/>
              <a:t>10/16/2023</a:t>
            </a:fld>
            <a:endParaRPr lang="en-US"/>
          </a:p>
        </p:txBody>
      </p:sp>
      <p:sp>
        <p:nvSpPr>
          <p:cNvPr id="5" name="Footer Placeholder 4"/>
          <p:cNvSpPr>
            <a:spLocks noGrp="1"/>
          </p:cNvSpPr>
          <p:nvPr>
            <p:ph type="ftr" sz="quarter" idx="11"/>
          </p:nvPr>
        </p:nvSpPr>
        <p:spPr>
          <a:xfrm>
            <a:off x="7600950" y="7151687"/>
            <a:ext cx="4320540" cy="413808"/>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59BA683-ED57-A245-A1B0-0A2DEED8498B}" type="slidenum">
              <a:rPr lang="en-US" smtClean="0"/>
              <a:t>‹#›</a:t>
            </a:fld>
            <a:endParaRPr lang="en-US"/>
          </a:p>
        </p:txBody>
      </p:sp>
    </p:spTree>
    <p:extLst>
      <p:ext uri="{BB962C8B-B14F-4D97-AF65-F5344CB8AC3E}">
        <p14:creationId xmlns:p14="http://schemas.microsoft.com/office/powerpoint/2010/main" val="255019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0110" y="2069042"/>
            <a:ext cx="544068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80810" y="2069042"/>
            <a:ext cx="544068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80110" y="7203864"/>
            <a:ext cx="2880360" cy="413808"/>
          </a:xfrm>
          <a:prstGeom prst="rect">
            <a:avLst/>
          </a:prstGeom>
        </p:spPr>
        <p:txBody>
          <a:bodyPr/>
          <a:lstStyle/>
          <a:p>
            <a:fld id="{AF9FA6A4-E8CA-4F78-A4BE-AA82FB15465B}" type="datetime1">
              <a:rPr lang="en-US" smtClean="0"/>
              <a:t>10/16/2023</a:t>
            </a:fld>
            <a:endParaRPr lang="en-US"/>
          </a:p>
        </p:txBody>
      </p:sp>
      <p:sp>
        <p:nvSpPr>
          <p:cNvPr id="6" name="Footer Placeholder 5"/>
          <p:cNvSpPr>
            <a:spLocks noGrp="1"/>
          </p:cNvSpPr>
          <p:nvPr>
            <p:ph type="ftr" sz="quarter" idx="11"/>
          </p:nvPr>
        </p:nvSpPr>
        <p:spPr>
          <a:xfrm>
            <a:off x="7600950" y="7151687"/>
            <a:ext cx="4320540" cy="413808"/>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59BA683-ED57-A245-A1B0-0A2DEED8498B}" type="slidenum">
              <a:rPr lang="en-US" smtClean="0"/>
              <a:t>‹#›</a:t>
            </a:fld>
            <a:endParaRPr lang="en-US"/>
          </a:p>
        </p:txBody>
      </p:sp>
    </p:spTree>
    <p:extLst>
      <p:ext uri="{BB962C8B-B14F-4D97-AF65-F5344CB8AC3E}">
        <p14:creationId xmlns:p14="http://schemas.microsoft.com/office/powerpoint/2010/main" val="1145328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413809"/>
            <a:ext cx="11041380" cy="1502305"/>
          </a:xfrm>
        </p:spPr>
        <p:txBody>
          <a:bodyPr/>
          <a:lstStyle/>
          <a:p>
            <a:r>
              <a:rPr lang="en-US"/>
              <a:t>Click to edit Master title style</a:t>
            </a:r>
          </a:p>
        </p:txBody>
      </p:sp>
      <p:sp>
        <p:nvSpPr>
          <p:cNvPr id="3" name="Text Placeholder 2"/>
          <p:cNvSpPr>
            <a:spLocks noGrp="1"/>
          </p:cNvSpPr>
          <p:nvPr>
            <p:ph type="body" idx="1"/>
          </p:nvPr>
        </p:nvSpPr>
        <p:spPr>
          <a:xfrm>
            <a:off x="881778" y="1905318"/>
            <a:ext cx="5415676" cy="933767"/>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4" name="Content Placeholder 3"/>
          <p:cNvSpPr>
            <a:spLocks noGrp="1"/>
          </p:cNvSpPr>
          <p:nvPr>
            <p:ph sz="half" idx="2"/>
          </p:nvPr>
        </p:nvSpPr>
        <p:spPr>
          <a:xfrm>
            <a:off x="881778" y="2839085"/>
            <a:ext cx="5415676"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80810" y="1905318"/>
            <a:ext cx="5442347" cy="933767"/>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6" name="Content Placeholder 5"/>
          <p:cNvSpPr>
            <a:spLocks noGrp="1"/>
          </p:cNvSpPr>
          <p:nvPr>
            <p:ph sz="quarter" idx="4"/>
          </p:nvPr>
        </p:nvSpPr>
        <p:spPr>
          <a:xfrm>
            <a:off x="6480810" y="2839085"/>
            <a:ext cx="5442347"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80110" y="7203864"/>
            <a:ext cx="2880360" cy="413808"/>
          </a:xfrm>
          <a:prstGeom prst="rect">
            <a:avLst/>
          </a:prstGeom>
        </p:spPr>
        <p:txBody>
          <a:bodyPr/>
          <a:lstStyle/>
          <a:p>
            <a:fld id="{3CD64E45-66B8-4156-8AE2-AC93F2313EFD}" type="datetime1">
              <a:rPr lang="en-US" smtClean="0"/>
              <a:t>10/16/2023</a:t>
            </a:fld>
            <a:endParaRPr lang="en-US"/>
          </a:p>
        </p:txBody>
      </p:sp>
      <p:sp>
        <p:nvSpPr>
          <p:cNvPr id="8" name="Footer Placeholder 7"/>
          <p:cNvSpPr>
            <a:spLocks noGrp="1"/>
          </p:cNvSpPr>
          <p:nvPr>
            <p:ph type="ftr" sz="quarter" idx="11"/>
          </p:nvPr>
        </p:nvSpPr>
        <p:spPr>
          <a:xfrm>
            <a:off x="7600950" y="7151687"/>
            <a:ext cx="4320540" cy="413808"/>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259BA683-ED57-A245-A1B0-0A2DEED8498B}" type="slidenum">
              <a:rPr lang="en-US" smtClean="0"/>
              <a:t>‹#›</a:t>
            </a:fld>
            <a:endParaRPr lang="en-US"/>
          </a:p>
        </p:txBody>
      </p:sp>
    </p:spTree>
    <p:extLst>
      <p:ext uri="{BB962C8B-B14F-4D97-AF65-F5344CB8AC3E}">
        <p14:creationId xmlns:p14="http://schemas.microsoft.com/office/powerpoint/2010/main" val="1904317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80110" y="7203864"/>
            <a:ext cx="2880360" cy="413808"/>
          </a:xfrm>
          <a:prstGeom prst="rect">
            <a:avLst/>
          </a:prstGeom>
        </p:spPr>
        <p:txBody>
          <a:bodyPr/>
          <a:lstStyle/>
          <a:p>
            <a:fld id="{46FCC9C2-D344-4DF8-B801-9BFBB02C1B34}" type="datetime1">
              <a:rPr lang="en-US" smtClean="0"/>
              <a:t>10/16/2023</a:t>
            </a:fld>
            <a:endParaRPr lang="en-US"/>
          </a:p>
        </p:txBody>
      </p:sp>
      <p:sp>
        <p:nvSpPr>
          <p:cNvPr id="4" name="Footer Placeholder 3"/>
          <p:cNvSpPr>
            <a:spLocks noGrp="1"/>
          </p:cNvSpPr>
          <p:nvPr>
            <p:ph type="ftr" sz="quarter" idx="11"/>
          </p:nvPr>
        </p:nvSpPr>
        <p:spPr>
          <a:xfrm>
            <a:off x="7600950" y="7151687"/>
            <a:ext cx="4320540" cy="413808"/>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259BA683-ED57-A245-A1B0-0A2DEED8498B}" type="slidenum">
              <a:rPr lang="en-US" smtClean="0"/>
              <a:t>‹#›</a:t>
            </a:fld>
            <a:endParaRPr lang="en-US"/>
          </a:p>
        </p:txBody>
      </p:sp>
    </p:spTree>
    <p:extLst>
      <p:ext uri="{BB962C8B-B14F-4D97-AF65-F5344CB8AC3E}">
        <p14:creationId xmlns:p14="http://schemas.microsoft.com/office/powerpoint/2010/main" val="2056588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80110" y="7203864"/>
            <a:ext cx="2880360" cy="413808"/>
          </a:xfrm>
          <a:prstGeom prst="rect">
            <a:avLst/>
          </a:prstGeom>
        </p:spPr>
        <p:txBody>
          <a:bodyPr/>
          <a:lstStyle/>
          <a:p>
            <a:fld id="{B00B27EB-F2BE-4BE7-8083-2B6558B3B614}" type="datetime1">
              <a:rPr lang="en-US" smtClean="0"/>
              <a:t>10/16/2023</a:t>
            </a:fld>
            <a:endParaRPr lang="en-US"/>
          </a:p>
        </p:txBody>
      </p:sp>
      <p:sp>
        <p:nvSpPr>
          <p:cNvPr id="3" name="Footer Placeholder 2"/>
          <p:cNvSpPr>
            <a:spLocks noGrp="1"/>
          </p:cNvSpPr>
          <p:nvPr>
            <p:ph type="ftr" sz="quarter" idx="11"/>
          </p:nvPr>
        </p:nvSpPr>
        <p:spPr>
          <a:xfrm>
            <a:off x="7600950" y="7151687"/>
            <a:ext cx="4320540" cy="413808"/>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259BA683-ED57-A245-A1B0-0A2DEED8498B}" type="slidenum">
              <a:rPr lang="en-US" smtClean="0"/>
              <a:t>‹#›</a:t>
            </a:fld>
            <a:endParaRPr lang="en-US"/>
          </a:p>
        </p:txBody>
      </p:sp>
    </p:spTree>
    <p:extLst>
      <p:ext uri="{BB962C8B-B14F-4D97-AF65-F5344CB8AC3E}">
        <p14:creationId xmlns:p14="http://schemas.microsoft.com/office/powerpoint/2010/main" val="3229802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518160"/>
            <a:ext cx="4128849" cy="1813560"/>
          </a:xfrm>
        </p:spPr>
        <p:txBody>
          <a:bodyPr anchor="b"/>
          <a:lstStyle>
            <a:lvl1pPr>
              <a:defRPr sz="3360"/>
            </a:lvl1pPr>
          </a:lstStyle>
          <a:p>
            <a:r>
              <a:rPr lang="en-US"/>
              <a:t>Click to edit Master title style</a:t>
            </a:r>
          </a:p>
        </p:txBody>
      </p:sp>
      <p:sp>
        <p:nvSpPr>
          <p:cNvPr id="3" name="Content Placeholder 2"/>
          <p:cNvSpPr>
            <a:spLocks noGrp="1"/>
          </p:cNvSpPr>
          <p:nvPr>
            <p:ph idx="1"/>
          </p:nvPr>
        </p:nvSpPr>
        <p:spPr>
          <a:xfrm>
            <a:off x="5442347" y="1119082"/>
            <a:ext cx="6480810" cy="5523442"/>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1778" y="2331720"/>
            <a:ext cx="4128849" cy="4319800"/>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a:xfrm>
            <a:off x="880110" y="7203864"/>
            <a:ext cx="2880360" cy="413808"/>
          </a:xfrm>
          <a:prstGeom prst="rect">
            <a:avLst/>
          </a:prstGeom>
        </p:spPr>
        <p:txBody>
          <a:bodyPr/>
          <a:lstStyle/>
          <a:p>
            <a:fld id="{312D96B5-86E4-49C2-BDB6-D40535E1B41C}" type="datetime1">
              <a:rPr lang="en-US" smtClean="0"/>
              <a:t>10/16/2023</a:t>
            </a:fld>
            <a:endParaRPr lang="en-US"/>
          </a:p>
        </p:txBody>
      </p:sp>
      <p:sp>
        <p:nvSpPr>
          <p:cNvPr id="6" name="Footer Placeholder 5"/>
          <p:cNvSpPr>
            <a:spLocks noGrp="1"/>
          </p:cNvSpPr>
          <p:nvPr>
            <p:ph type="ftr" sz="quarter" idx="11"/>
          </p:nvPr>
        </p:nvSpPr>
        <p:spPr>
          <a:xfrm>
            <a:off x="7600950" y="7151687"/>
            <a:ext cx="4320540" cy="413808"/>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59BA683-ED57-A245-A1B0-0A2DEED8498B}" type="slidenum">
              <a:rPr lang="en-US" smtClean="0"/>
              <a:t>‹#›</a:t>
            </a:fld>
            <a:endParaRPr lang="en-US"/>
          </a:p>
        </p:txBody>
      </p:sp>
    </p:spTree>
    <p:extLst>
      <p:ext uri="{BB962C8B-B14F-4D97-AF65-F5344CB8AC3E}">
        <p14:creationId xmlns:p14="http://schemas.microsoft.com/office/powerpoint/2010/main" val="3753156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518160"/>
            <a:ext cx="4128849" cy="1813560"/>
          </a:xfrm>
        </p:spPr>
        <p:txBody>
          <a:bodyPr anchor="b"/>
          <a:lstStyle>
            <a:lvl1pPr>
              <a:defRPr sz="3360"/>
            </a:lvl1pPr>
          </a:lstStyle>
          <a:p>
            <a:r>
              <a:rPr lang="en-US"/>
              <a:t>Click to edit Master title style</a:t>
            </a:r>
          </a:p>
        </p:txBody>
      </p:sp>
      <p:sp>
        <p:nvSpPr>
          <p:cNvPr id="3" name="Picture Placeholder 2"/>
          <p:cNvSpPr>
            <a:spLocks noGrp="1" noChangeAspect="1"/>
          </p:cNvSpPr>
          <p:nvPr>
            <p:ph type="pic" idx="1"/>
          </p:nvPr>
        </p:nvSpPr>
        <p:spPr>
          <a:xfrm>
            <a:off x="5442347" y="1119082"/>
            <a:ext cx="6480810" cy="5523442"/>
          </a:xfrm>
        </p:spPr>
        <p:txBody>
          <a:bodyPr anchor="t"/>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en-US"/>
              <a:t>Click icon to add picture</a:t>
            </a:r>
          </a:p>
        </p:txBody>
      </p:sp>
      <p:sp>
        <p:nvSpPr>
          <p:cNvPr id="4" name="Text Placeholder 3"/>
          <p:cNvSpPr>
            <a:spLocks noGrp="1"/>
          </p:cNvSpPr>
          <p:nvPr>
            <p:ph type="body" sz="half" idx="2"/>
          </p:nvPr>
        </p:nvSpPr>
        <p:spPr>
          <a:xfrm>
            <a:off x="881778" y="2331720"/>
            <a:ext cx="4128849" cy="4319800"/>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a:xfrm>
            <a:off x="880110" y="7203864"/>
            <a:ext cx="2880360" cy="413808"/>
          </a:xfrm>
          <a:prstGeom prst="rect">
            <a:avLst/>
          </a:prstGeom>
        </p:spPr>
        <p:txBody>
          <a:bodyPr/>
          <a:lstStyle/>
          <a:p>
            <a:fld id="{DD26E692-27FC-440F-B293-E972C59C6085}" type="datetime1">
              <a:rPr lang="en-US" smtClean="0"/>
              <a:t>10/16/2023</a:t>
            </a:fld>
            <a:endParaRPr lang="en-US"/>
          </a:p>
        </p:txBody>
      </p:sp>
      <p:sp>
        <p:nvSpPr>
          <p:cNvPr id="6" name="Footer Placeholder 5"/>
          <p:cNvSpPr>
            <a:spLocks noGrp="1"/>
          </p:cNvSpPr>
          <p:nvPr>
            <p:ph type="ftr" sz="quarter" idx="11"/>
          </p:nvPr>
        </p:nvSpPr>
        <p:spPr>
          <a:xfrm>
            <a:off x="7600950" y="7151687"/>
            <a:ext cx="4320540" cy="413808"/>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59BA683-ED57-A245-A1B0-0A2DEED8498B}" type="slidenum">
              <a:rPr lang="en-US" smtClean="0"/>
              <a:t>‹#›</a:t>
            </a:fld>
            <a:endParaRPr lang="en-US"/>
          </a:p>
        </p:txBody>
      </p:sp>
    </p:spTree>
    <p:extLst>
      <p:ext uri="{BB962C8B-B14F-4D97-AF65-F5344CB8AC3E}">
        <p14:creationId xmlns:p14="http://schemas.microsoft.com/office/powerpoint/2010/main" val="3558685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413809"/>
            <a:ext cx="1104138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80110" y="2069042"/>
            <a:ext cx="1104138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80110" y="7215076"/>
            <a:ext cx="11041379" cy="413808"/>
          </a:xfrm>
          <a:prstGeom prst="rect">
            <a:avLst/>
          </a:prstGeom>
        </p:spPr>
        <p:txBody>
          <a:bodyPr vert="horz" lIns="91440" tIns="45720" rIns="91440" bIns="45720" rtlCol="0" anchor="ctr"/>
          <a:lstStyle>
            <a:lvl1pPr algn="ctr">
              <a:defRPr sz="1260">
                <a:solidFill>
                  <a:schemeClr val="tx1">
                    <a:tint val="75000"/>
                  </a:schemeClr>
                </a:solidFill>
              </a:defRPr>
            </a:lvl1pPr>
          </a:lstStyle>
          <a:p>
            <a:fld id="{259BA683-ED57-A245-A1B0-0A2DEED8498B}" type="slidenum">
              <a:rPr lang="en-US" smtClean="0"/>
              <a:pPr/>
              <a:t>‹#›</a:t>
            </a:fld>
            <a:endParaRPr lang="en-US" dirty="0"/>
          </a:p>
        </p:txBody>
      </p:sp>
    </p:spTree>
    <p:extLst>
      <p:ext uri="{BB962C8B-B14F-4D97-AF65-F5344CB8AC3E}">
        <p14:creationId xmlns:p14="http://schemas.microsoft.com/office/powerpoint/2010/main" val="167348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6.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food, indoor, dish&#10;&#10;Description automatically generated">
            <a:extLst>
              <a:ext uri="{FF2B5EF4-FFF2-40B4-BE49-F238E27FC236}">
                <a16:creationId xmlns:a16="http://schemas.microsoft.com/office/drawing/2014/main" id="{9476D838-2606-6542-ADC9-D31C124CDDB0}"/>
              </a:ext>
            </a:extLst>
          </p:cNvPr>
          <p:cNvPicPr>
            <a:picLocks noChangeAspect="1"/>
          </p:cNvPicPr>
          <p:nvPr/>
        </p:nvPicPr>
        <p:blipFill>
          <a:blip r:embed="rId3"/>
          <a:stretch>
            <a:fillRect/>
          </a:stretch>
        </p:blipFill>
        <p:spPr>
          <a:xfrm>
            <a:off x="0" y="0"/>
            <a:ext cx="12801599" cy="7772400"/>
          </a:xfrm>
          <a:prstGeom prst="rect">
            <a:avLst/>
          </a:prstGeom>
        </p:spPr>
      </p:pic>
      <p:sp>
        <p:nvSpPr>
          <p:cNvPr id="7" name="Rectangle 6">
            <a:extLst>
              <a:ext uri="{FF2B5EF4-FFF2-40B4-BE49-F238E27FC236}">
                <a16:creationId xmlns:a16="http://schemas.microsoft.com/office/drawing/2014/main" id="{72D1DD19-260A-1648-B0C5-673C64322B4C}"/>
              </a:ext>
            </a:extLst>
          </p:cNvPr>
          <p:cNvSpPr/>
          <p:nvPr/>
        </p:nvSpPr>
        <p:spPr>
          <a:xfrm>
            <a:off x="4109391" y="0"/>
            <a:ext cx="4608576" cy="2088292"/>
          </a:xfrm>
          <a:prstGeom prst="rect">
            <a:avLst/>
          </a:prstGeom>
          <a:solidFill>
            <a:schemeClr val="tx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D766EE-33B9-1A4C-AFE9-3A677268BA26}"/>
              </a:ext>
            </a:extLst>
          </p:cNvPr>
          <p:cNvSpPr txBox="1"/>
          <p:nvPr/>
        </p:nvSpPr>
        <p:spPr>
          <a:xfrm>
            <a:off x="4303775" y="1354376"/>
            <a:ext cx="4181856" cy="584775"/>
          </a:xfrm>
          <a:prstGeom prst="rect">
            <a:avLst/>
          </a:prstGeom>
          <a:noFill/>
        </p:spPr>
        <p:txBody>
          <a:bodyPr wrap="square" rtlCol="0">
            <a:spAutoFit/>
          </a:bodyPr>
          <a:lstStyle/>
          <a:p>
            <a:pPr algn="ctr"/>
            <a:r>
              <a:rPr lang="en-US" sz="3200" spc="300">
                <a:solidFill>
                  <a:schemeClr val="bg1"/>
                </a:solidFill>
                <a:latin typeface="Agenda Light" panose="02000603040000020004" pitchFamily="2" charset="77"/>
              </a:rPr>
              <a:t>CATERING MENU</a:t>
            </a:r>
          </a:p>
        </p:txBody>
      </p:sp>
      <p:sp>
        <p:nvSpPr>
          <p:cNvPr id="17" name="Rectangle 16">
            <a:extLst>
              <a:ext uri="{FF2B5EF4-FFF2-40B4-BE49-F238E27FC236}">
                <a16:creationId xmlns:a16="http://schemas.microsoft.com/office/drawing/2014/main" id="{80C1A576-4F72-9F48-B40C-E397CEF89071}"/>
              </a:ext>
            </a:extLst>
          </p:cNvPr>
          <p:cNvSpPr/>
          <p:nvPr/>
        </p:nvSpPr>
        <p:spPr>
          <a:xfrm>
            <a:off x="0" y="6845643"/>
            <a:ext cx="12801600" cy="926758"/>
          </a:xfrm>
          <a:prstGeom prst="rect">
            <a:avLst/>
          </a:prstGeom>
          <a:solidFill>
            <a:schemeClr val="tx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BB8ECCE2-3AB9-124D-B039-4E5BEFA28B13}"/>
              </a:ext>
            </a:extLst>
          </p:cNvPr>
          <p:cNvPicPr>
            <a:picLocks noChangeAspect="1"/>
          </p:cNvPicPr>
          <p:nvPr/>
        </p:nvPicPr>
        <p:blipFill>
          <a:blip r:embed="rId4"/>
          <a:stretch>
            <a:fillRect/>
          </a:stretch>
        </p:blipFill>
        <p:spPr>
          <a:xfrm>
            <a:off x="5401919" y="332941"/>
            <a:ext cx="1985568" cy="748026"/>
          </a:xfrm>
          <a:prstGeom prst="rect">
            <a:avLst/>
          </a:prstGeom>
        </p:spPr>
      </p:pic>
      <p:sp>
        <p:nvSpPr>
          <p:cNvPr id="14" name="TextBox 13">
            <a:extLst>
              <a:ext uri="{FF2B5EF4-FFF2-40B4-BE49-F238E27FC236}">
                <a16:creationId xmlns:a16="http://schemas.microsoft.com/office/drawing/2014/main" id="{2D9C5FCB-F246-B040-A808-A820CFF5DFF7}"/>
              </a:ext>
            </a:extLst>
          </p:cNvPr>
          <p:cNvSpPr txBox="1"/>
          <p:nvPr/>
        </p:nvSpPr>
        <p:spPr>
          <a:xfrm>
            <a:off x="2630" y="6775265"/>
            <a:ext cx="12880258" cy="923394"/>
          </a:xfrm>
          <a:prstGeom prst="rect">
            <a:avLst/>
          </a:prstGeom>
          <a:noFill/>
        </p:spPr>
        <p:txBody>
          <a:bodyPr wrap="square" rtlCol="0" anchor="ctr">
            <a:spAutoFit/>
          </a:bodyPr>
          <a:lstStyle/>
          <a:p>
            <a:pPr algn="ctr">
              <a:lnSpc>
                <a:spcPct val="150000"/>
              </a:lnSpc>
            </a:pPr>
            <a:r>
              <a:rPr lang="en-US" sz="1250" spc="300" dirty="0">
                <a:solidFill>
                  <a:schemeClr val="bg1"/>
                </a:solidFill>
                <a:latin typeface="Agenda Light" panose="02000603040000020004" pitchFamily="2" charset="77"/>
              </a:rPr>
              <a:t>CROWNE PLAZA LOS ANGELES HARBOR</a:t>
            </a:r>
          </a:p>
          <a:p>
            <a:pPr algn="ctr">
              <a:lnSpc>
                <a:spcPct val="150000"/>
              </a:lnSpc>
            </a:pPr>
            <a:r>
              <a:rPr lang="en-US" sz="1250" spc="300" dirty="0">
                <a:solidFill>
                  <a:schemeClr val="bg1"/>
                </a:solidFill>
                <a:latin typeface="Agenda Light" panose="02000603040000020004" pitchFamily="2" charset="77"/>
              </a:rPr>
              <a:t>601 S. PALOS VERDES STREET, SAN PEDRO CA 90731 | 310-521-8046 </a:t>
            </a:r>
          </a:p>
          <a:p>
            <a:pPr algn="ctr">
              <a:lnSpc>
                <a:spcPct val="150000"/>
              </a:lnSpc>
            </a:pPr>
            <a:r>
              <a:rPr lang="en-US" sz="1250" spc="300" dirty="0">
                <a:solidFill>
                  <a:schemeClr val="bg1"/>
                </a:solidFill>
                <a:latin typeface="Agenda Light" panose="02000603040000020004" pitchFamily="2" charset="77"/>
              </a:rPr>
              <a:t>WWW.CROWNPLAZALAHARBORHOTEL.COM</a:t>
            </a:r>
          </a:p>
        </p:txBody>
      </p:sp>
      <p:sp>
        <p:nvSpPr>
          <p:cNvPr id="18" name="Freeform 17">
            <a:extLst>
              <a:ext uri="{FF2B5EF4-FFF2-40B4-BE49-F238E27FC236}">
                <a16:creationId xmlns:a16="http://schemas.microsoft.com/office/drawing/2014/main" id="{75132DEB-FFCB-9B48-98F9-8FB35922A12D}"/>
              </a:ext>
            </a:extLst>
          </p:cNvPr>
          <p:cNvSpPr/>
          <p:nvPr/>
        </p:nvSpPr>
        <p:spPr>
          <a:xfrm>
            <a:off x="437881" y="778476"/>
            <a:ext cx="12009757" cy="6920182"/>
          </a:xfrm>
          <a:custGeom>
            <a:avLst/>
            <a:gdLst>
              <a:gd name="connsiteX0" fmla="*/ 4636394 w 11951594"/>
              <a:gd name="connsiteY0" fmla="*/ 64395 h 6890198"/>
              <a:gd name="connsiteX1" fmla="*/ 0 w 11951594"/>
              <a:gd name="connsiteY1" fmla="*/ 64395 h 6890198"/>
              <a:gd name="connsiteX2" fmla="*/ 0 w 11951594"/>
              <a:gd name="connsiteY2" fmla="*/ 6890198 h 6890198"/>
              <a:gd name="connsiteX3" fmla="*/ 11951594 w 11951594"/>
              <a:gd name="connsiteY3" fmla="*/ 6890198 h 6890198"/>
              <a:gd name="connsiteX4" fmla="*/ 11951594 w 11951594"/>
              <a:gd name="connsiteY4" fmla="*/ 6697015 h 6890198"/>
              <a:gd name="connsiteX5" fmla="*/ 11951594 w 11951594"/>
              <a:gd name="connsiteY5" fmla="*/ 0 h 6890198"/>
              <a:gd name="connsiteX6" fmla="*/ 7328079 w 11951594"/>
              <a:gd name="connsiteY6" fmla="*/ 0 h 6890198"/>
              <a:gd name="connsiteX7" fmla="*/ 7328079 w 11951594"/>
              <a:gd name="connsiteY7" fmla="*/ 425003 h 6890198"/>
              <a:gd name="connsiteX0" fmla="*/ 4636394 w 11951594"/>
              <a:gd name="connsiteY0" fmla="*/ 64395 h 6890198"/>
              <a:gd name="connsiteX1" fmla="*/ 0 w 11951594"/>
              <a:gd name="connsiteY1" fmla="*/ 64395 h 6890198"/>
              <a:gd name="connsiteX2" fmla="*/ 0 w 11951594"/>
              <a:gd name="connsiteY2" fmla="*/ 6890198 h 6890198"/>
              <a:gd name="connsiteX3" fmla="*/ 11951594 w 11951594"/>
              <a:gd name="connsiteY3" fmla="*/ 6890198 h 6890198"/>
              <a:gd name="connsiteX4" fmla="*/ 11951594 w 11951594"/>
              <a:gd name="connsiteY4" fmla="*/ 6697015 h 6890198"/>
              <a:gd name="connsiteX5" fmla="*/ 11951594 w 11951594"/>
              <a:gd name="connsiteY5" fmla="*/ 0 h 6890198"/>
              <a:gd name="connsiteX6" fmla="*/ 7328079 w 11951594"/>
              <a:gd name="connsiteY6" fmla="*/ 0 h 6890198"/>
              <a:gd name="connsiteX7" fmla="*/ 7328079 w 11951594"/>
              <a:gd name="connsiteY7" fmla="*/ 141668 h 6890198"/>
              <a:gd name="connsiteX0" fmla="*/ 4636394 w 11951594"/>
              <a:gd name="connsiteY0" fmla="*/ 64395 h 6890198"/>
              <a:gd name="connsiteX1" fmla="*/ 0 w 11951594"/>
              <a:gd name="connsiteY1" fmla="*/ 64395 h 6890198"/>
              <a:gd name="connsiteX2" fmla="*/ 0 w 11951594"/>
              <a:gd name="connsiteY2" fmla="*/ 6890198 h 6890198"/>
              <a:gd name="connsiteX3" fmla="*/ 11951594 w 11951594"/>
              <a:gd name="connsiteY3" fmla="*/ 6890198 h 6890198"/>
              <a:gd name="connsiteX4" fmla="*/ 11951594 w 11951594"/>
              <a:gd name="connsiteY4" fmla="*/ 6697015 h 6890198"/>
              <a:gd name="connsiteX5" fmla="*/ 11951594 w 11951594"/>
              <a:gd name="connsiteY5" fmla="*/ 0 h 6890198"/>
              <a:gd name="connsiteX6" fmla="*/ 7328079 w 11951594"/>
              <a:gd name="connsiteY6" fmla="*/ 0 h 6890198"/>
              <a:gd name="connsiteX7" fmla="*/ 7340957 w 11951594"/>
              <a:gd name="connsiteY7" fmla="*/ 12880 h 6890198"/>
              <a:gd name="connsiteX0" fmla="*/ 4636394 w 11951594"/>
              <a:gd name="connsiteY0" fmla="*/ 64395 h 6890198"/>
              <a:gd name="connsiteX1" fmla="*/ 0 w 11951594"/>
              <a:gd name="connsiteY1" fmla="*/ 64395 h 6890198"/>
              <a:gd name="connsiteX2" fmla="*/ 0 w 11951594"/>
              <a:gd name="connsiteY2" fmla="*/ 6890198 h 6890198"/>
              <a:gd name="connsiteX3" fmla="*/ 11951594 w 11951594"/>
              <a:gd name="connsiteY3" fmla="*/ 6890198 h 6890198"/>
              <a:gd name="connsiteX4" fmla="*/ 11951594 w 11951594"/>
              <a:gd name="connsiteY4" fmla="*/ 6697015 h 6890198"/>
              <a:gd name="connsiteX5" fmla="*/ 11951594 w 11951594"/>
              <a:gd name="connsiteY5" fmla="*/ 38636 h 6890198"/>
              <a:gd name="connsiteX6" fmla="*/ 7328079 w 11951594"/>
              <a:gd name="connsiteY6" fmla="*/ 0 h 6890198"/>
              <a:gd name="connsiteX7" fmla="*/ 7340957 w 11951594"/>
              <a:gd name="connsiteY7" fmla="*/ 12880 h 6890198"/>
              <a:gd name="connsiteX0" fmla="*/ 4636394 w 11951594"/>
              <a:gd name="connsiteY0" fmla="*/ 64395 h 6890198"/>
              <a:gd name="connsiteX1" fmla="*/ 0 w 11951594"/>
              <a:gd name="connsiteY1" fmla="*/ 64395 h 6890198"/>
              <a:gd name="connsiteX2" fmla="*/ 0 w 11951594"/>
              <a:gd name="connsiteY2" fmla="*/ 6890198 h 6890198"/>
              <a:gd name="connsiteX3" fmla="*/ 11951594 w 11951594"/>
              <a:gd name="connsiteY3" fmla="*/ 6890198 h 6890198"/>
              <a:gd name="connsiteX4" fmla="*/ 11951594 w 11951594"/>
              <a:gd name="connsiteY4" fmla="*/ 6697015 h 6890198"/>
              <a:gd name="connsiteX5" fmla="*/ 11951594 w 11951594"/>
              <a:gd name="connsiteY5" fmla="*/ 38636 h 6890198"/>
              <a:gd name="connsiteX6" fmla="*/ 7328079 w 11951594"/>
              <a:gd name="connsiteY6" fmla="*/ 0 h 6890198"/>
              <a:gd name="connsiteX7" fmla="*/ 7328078 w 11951594"/>
              <a:gd name="connsiteY7" fmla="*/ 283336 h 6890198"/>
              <a:gd name="connsiteX0" fmla="*/ 4636394 w 11951594"/>
              <a:gd name="connsiteY0" fmla="*/ 64395 h 6890198"/>
              <a:gd name="connsiteX1" fmla="*/ 0 w 11951594"/>
              <a:gd name="connsiteY1" fmla="*/ 64395 h 6890198"/>
              <a:gd name="connsiteX2" fmla="*/ 0 w 11951594"/>
              <a:gd name="connsiteY2" fmla="*/ 6890198 h 6890198"/>
              <a:gd name="connsiteX3" fmla="*/ 11951594 w 11951594"/>
              <a:gd name="connsiteY3" fmla="*/ 6890198 h 6890198"/>
              <a:gd name="connsiteX4" fmla="*/ 11951594 w 11951594"/>
              <a:gd name="connsiteY4" fmla="*/ 6697015 h 6890198"/>
              <a:gd name="connsiteX5" fmla="*/ 11951594 w 11951594"/>
              <a:gd name="connsiteY5" fmla="*/ 38636 h 6890198"/>
              <a:gd name="connsiteX6" fmla="*/ 7328079 w 11951594"/>
              <a:gd name="connsiteY6" fmla="*/ 0 h 6890198"/>
              <a:gd name="connsiteX7" fmla="*/ 7521261 w 11951594"/>
              <a:gd name="connsiteY7" fmla="*/ 553792 h 6890198"/>
              <a:gd name="connsiteX0" fmla="*/ 4636394 w 11951594"/>
              <a:gd name="connsiteY0" fmla="*/ 64395 h 6890198"/>
              <a:gd name="connsiteX1" fmla="*/ 0 w 11951594"/>
              <a:gd name="connsiteY1" fmla="*/ 64395 h 6890198"/>
              <a:gd name="connsiteX2" fmla="*/ 0 w 11951594"/>
              <a:gd name="connsiteY2" fmla="*/ 6890198 h 6890198"/>
              <a:gd name="connsiteX3" fmla="*/ 11951594 w 11951594"/>
              <a:gd name="connsiteY3" fmla="*/ 6890198 h 6890198"/>
              <a:gd name="connsiteX4" fmla="*/ 11951594 w 11951594"/>
              <a:gd name="connsiteY4" fmla="*/ 6697015 h 6890198"/>
              <a:gd name="connsiteX5" fmla="*/ 11951594 w 11951594"/>
              <a:gd name="connsiteY5" fmla="*/ 38636 h 6890198"/>
              <a:gd name="connsiteX6" fmla="*/ 7328079 w 11951594"/>
              <a:gd name="connsiteY6" fmla="*/ 0 h 6890198"/>
              <a:gd name="connsiteX0" fmla="*/ 4636394 w 11951594"/>
              <a:gd name="connsiteY0" fmla="*/ 25759 h 6851562"/>
              <a:gd name="connsiteX1" fmla="*/ 0 w 11951594"/>
              <a:gd name="connsiteY1" fmla="*/ 25759 h 6851562"/>
              <a:gd name="connsiteX2" fmla="*/ 0 w 11951594"/>
              <a:gd name="connsiteY2" fmla="*/ 6851562 h 6851562"/>
              <a:gd name="connsiteX3" fmla="*/ 11951594 w 11951594"/>
              <a:gd name="connsiteY3" fmla="*/ 6851562 h 6851562"/>
              <a:gd name="connsiteX4" fmla="*/ 11951594 w 11951594"/>
              <a:gd name="connsiteY4" fmla="*/ 6658379 h 6851562"/>
              <a:gd name="connsiteX5" fmla="*/ 11951594 w 11951594"/>
              <a:gd name="connsiteY5" fmla="*/ 0 h 6851562"/>
              <a:gd name="connsiteX6" fmla="*/ 7212169 w 11951594"/>
              <a:gd name="connsiteY6" fmla="*/ 12879 h 685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51594" h="6851562">
                <a:moveTo>
                  <a:pt x="4636394" y="25759"/>
                </a:moveTo>
                <a:lnTo>
                  <a:pt x="0" y="25759"/>
                </a:lnTo>
                <a:lnTo>
                  <a:pt x="0" y="6851562"/>
                </a:lnTo>
                <a:lnTo>
                  <a:pt x="11951594" y="6851562"/>
                </a:lnTo>
                <a:lnTo>
                  <a:pt x="11951594" y="6658379"/>
                </a:lnTo>
                <a:lnTo>
                  <a:pt x="11951594" y="0"/>
                </a:lnTo>
                <a:lnTo>
                  <a:pt x="7212169" y="12879"/>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1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13B6B-0664-2148-920E-3364C3FE78DB}"/>
              </a:ext>
            </a:extLst>
          </p:cNvPr>
          <p:cNvPicPr>
            <a:picLocks noChangeAspect="1"/>
          </p:cNvPicPr>
          <p:nvPr/>
        </p:nvPicPr>
        <p:blipFill>
          <a:blip r:embed="rId2"/>
          <a:srcRect/>
          <a:stretch/>
        </p:blipFill>
        <p:spPr>
          <a:xfrm>
            <a:off x="0" y="3145410"/>
            <a:ext cx="4626990" cy="4626990"/>
          </a:xfrm>
          <a:prstGeom prst="rect">
            <a:avLst/>
          </a:prstGeom>
        </p:spPr>
      </p:pic>
      <p:pic>
        <p:nvPicPr>
          <p:cNvPr id="4" name="Picture 3">
            <a:extLst>
              <a:ext uri="{FF2B5EF4-FFF2-40B4-BE49-F238E27FC236}">
                <a16:creationId xmlns:a16="http://schemas.microsoft.com/office/drawing/2014/main" id="{B2E5FAC0-4FBA-2F4D-BD51-57D001B14AE9}"/>
              </a:ext>
            </a:extLst>
          </p:cNvPr>
          <p:cNvPicPr>
            <a:picLocks noChangeAspect="1"/>
          </p:cNvPicPr>
          <p:nvPr/>
        </p:nvPicPr>
        <p:blipFill>
          <a:blip r:embed="rId3"/>
          <a:srcRect/>
          <a:stretch/>
        </p:blipFill>
        <p:spPr>
          <a:xfrm>
            <a:off x="0" y="0"/>
            <a:ext cx="2955236" cy="2955236"/>
          </a:xfrm>
          <a:prstGeom prst="rect">
            <a:avLst/>
          </a:prstGeom>
        </p:spPr>
      </p:pic>
      <p:pic>
        <p:nvPicPr>
          <p:cNvPr id="5" name="Picture 4">
            <a:extLst>
              <a:ext uri="{FF2B5EF4-FFF2-40B4-BE49-F238E27FC236}">
                <a16:creationId xmlns:a16="http://schemas.microsoft.com/office/drawing/2014/main" id="{579C6A55-80D2-4944-9DBF-B5657BFDC1EB}"/>
              </a:ext>
            </a:extLst>
          </p:cNvPr>
          <p:cNvPicPr>
            <a:picLocks noChangeAspect="1"/>
          </p:cNvPicPr>
          <p:nvPr/>
        </p:nvPicPr>
        <p:blipFill>
          <a:blip r:embed="rId4"/>
          <a:srcRect/>
          <a:stretch/>
        </p:blipFill>
        <p:spPr>
          <a:xfrm>
            <a:off x="3128772" y="7492"/>
            <a:ext cx="1498218" cy="2940252"/>
          </a:xfrm>
          <a:prstGeom prst="rect">
            <a:avLst/>
          </a:prstGeom>
        </p:spPr>
      </p:pic>
      <p:sp>
        <p:nvSpPr>
          <p:cNvPr id="6" name="TextBox 5">
            <a:extLst>
              <a:ext uri="{FF2B5EF4-FFF2-40B4-BE49-F238E27FC236}">
                <a16:creationId xmlns:a16="http://schemas.microsoft.com/office/drawing/2014/main" id="{4F367734-A526-0B4F-8326-7704FC6DB144}"/>
              </a:ext>
            </a:extLst>
          </p:cNvPr>
          <p:cNvSpPr txBox="1"/>
          <p:nvPr/>
        </p:nvSpPr>
        <p:spPr>
          <a:xfrm>
            <a:off x="5032116" y="807070"/>
            <a:ext cx="7538519" cy="584775"/>
          </a:xfrm>
          <a:prstGeom prst="rect">
            <a:avLst/>
          </a:prstGeom>
          <a:noFill/>
        </p:spPr>
        <p:txBody>
          <a:bodyPr wrap="square" rtlCol="0" anchor="ctr">
            <a:spAutoFit/>
          </a:bodyPr>
          <a:lstStyle/>
          <a:p>
            <a:pPr algn="ctr"/>
            <a:r>
              <a:rPr lang="en-US" sz="3200" spc="300">
                <a:solidFill>
                  <a:schemeClr val="tx1">
                    <a:lumMod val="50000"/>
                  </a:schemeClr>
                </a:solidFill>
                <a:latin typeface="Agenda Light" panose="02000603040000020004" pitchFamily="2" charset="77"/>
              </a:rPr>
              <a:t>ANYTIME</a:t>
            </a:r>
            <a:endParaRPr lang="en-US" sz="3200" spc="300" dirty="0">
              <a:solidFill>
                <a:schemeClr val="tx1">
                  <a:lumMod val="50000"/>
                </a:schemeClr>
              </a:solidFill>
              <a:latin typeface="Agenda Light" panose="02000603040000020004" pitchFamily="2" charset="77"/>
            </a:endParaRPr>
          </a:p>
        </p:txBody>
      </p:sp>
      <p:sp>
        <p:nvSpPr>
          <p:cNvPr id="7" name="TextBox 6">
            <a:extLst>
              <a:ext uri="{FF2B5EF4-FFF2-40B4-BE49-F238E27FC236}">
                <a16:creationId xmlns:a16="http://schemas.microsoft.com/office/drawing/2014/main" id="{D5244346-294B-D243-91E9-7FC389EDE7DC}"/>
              </a:ext>
            </a:extLst>
          </p:cNvPr>
          <p:cNvSpPr txBox="1"/>
          <p:nvPr/>
        </p:nvSpPr>
        <p:spPr>
          <a:xfrm>
            <a:off x="5033397" y="398384"/>
            <a:ext cx="7538519" cy="292388"/>
          </a:xfrm>
          <a:prstGeom prst="rect">
            <a:avLst/>
          </a:prstGeom>
          <a:noFill/>
        </p:spPr>
        <p:txBody>
          <a:bodyPr wrap="square" rtlCol="0" anchor="ctr">
            <a:spAutoFit/>
          </a:bodyPr>
          <a:lstStyle/>
          <a:p>
            <a:pPr algn="ctr"/>
            <a:r>
              <a:rPr lang="en-US" sz="1300" spc="300">
                <a:solidFill>
                  <a:schemeClr val="tx1">
                    <a:lumMod val="50000"/>
                  </a:schemeClr>
                </a:solidFill>
                <a:latin typeface="Agenda-Medium" panose="02000603040000020004" pitchFamily="2" charset="77"/>
              </a:rPr>
              <a:t>BREAKS</a:t>
            </a:r>
          </a:p>
        </p:txBody>
      </p:sp>
      <p:cxnSp>
        <p:nvCxnSpPr>
          <p:cNvPr id="8" name="Straight Connector 7">
            <a:extLst>
              <a:ext uri="{FF2B5EF4-FFF2-40B4-BE49-F238E27FC236}">
                <a16:creationId xmlns:a16="http://schemas.microsoft.com/office/drawing/2014/main" id="{A2F66C7A-D32A-6747-BF00-79AFC1BF276F}"/>
              </a:ext>
            </a:extLst>
          </p:cNvPr>
          <p:cNvCxnSpPr>
            <a:cxnSpLocks/>
          </p:cNvCxnSpPr>
          <p:nvPr/>
        </p:nvCxnSpPr>
        <p:spPr>
          <a:xfrm>
            <a:off x="8157608" y="677194"/>
            <a:ext cx="122331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0CA29E-4624-024B-B01E-F4D3DF72E997}"/>
              </a:ext>
            </a:extLst>
          </p:cNvPr>
          <p:cNvSpPr txBox="1"/>
          <p:nvPr/>
        </p:nvSpPr>
        <p:spPr>
          <a:xfrm>
            <a:off x="4800526" y="1934590"/>
            <a:ext cx="4120598"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ALL DAY BEVERAGES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$ 24 </a:t>
            </a:r>
            <a:r>
              <a:rPr lang="en-US" sz="1200" dirty="0">
                <a:solidFill>
                  <a:schemeClr val="accent3"/>
                </a:solidFill>
                <a:latin typeface="Agenda-Bold" panose="02000603040000020004" pitchFamily="2" charset="77"/>
              </a:rPr>
              <a:t>per guest</a:t>
            </a:r>
          </a:p>
        </p:txBody>
      </p:sp>
      <p:sp>
        <p:nvSpPr>
          <p:cNvPr id="10" name="TextBox 9">
            <a:extLst>
              <a:ext uri="{FF2B5EF4-FFF2-40B4-BE49-F238E27FC236}">
                <a16:creationId xmlns:a16="http://schemas.microsoft.com/office/drawing/2014/main" id="{175CFB04-EF86-7245-99E2-DFE08ECCF0E3}"/>
              </a:ext>
            </a:extLst>
          </p:cNvPr>
          <p:cNvSpPr txBox="1"/>
          <p:nvPr/>
        </p:nvSpPr>
        <p:spPr>
          <a:xfrm>
            <a:off x="4835422" y="2285397"/>
            <a:ext cx="3469352" cy="1267014"/>
          </a:xfrm>
          <a:prstGeom prst="rect">
            <a:avLst/>
          </a:prstGeom>
          <a:noFill/>
        </p:spPr>
        <p:txBody>
          <a:bodyPr wrap="square" numCol="1"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Assorted bottled fruit juices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Assorted soft drinks and bottled water</a:t>
            </a:r>
          </a:p>
          <a:p>
            <a:pPr marL="285750" indent="-285750">
              <a:spcAft>
                <a:spcPts val="400"/>
              </a:spcAft>
              <a:buFont typeface="Meiryo Bold"/>
              <a:buChar char="▸"/>
            </a:pPr>
            <a:r>
              <a:rPr lang="en-US" sz="1200" dirty="0">
                <a:solidFill>
                  <a:schemeClr val="tx1">
                    <a:lumMod val="50000"/>
                  </a:schemeClr>
                </a:solidFill>
                <a:latin typeface="Agenda Regular" panose="02000603040000020004" pitchFamily="2" charset="77"/>
              </a:rPr>
              <a:t>Freshly brewed coffee and assorted hot teas</a:t>
            </a:r>
            <a:endParaRPr lang="en-US" sz="1200" dirty="0">
              <a:solidFill>
                <a:schemeClr val="tx1">
                  <a:lumMod val="50000"/>
                </a:schemeClr>
              </a:solidFill>
            </a:endParaRPr>
          </a:p>
          <a:p>
            <a:pPr>
              <a:spcAft>
                <a:spcPts val="400"/>
              </a:spcAft>
            </a:pPr>
            <a:r>
              <a:rPr lang="en-US" sz="1200" i="1" dirty="0">
                <a:solidFill>
                  <a:schemeClr val="tx1">
                    <a:lumMod val="50000"/>
                  </a:schemeClr>
                </a:solidFill>
                <a:latin typeface="Agenda RegularItalic" panose="02000603040000020004" pitchFamily="2" charset="77"/>
              </a:rPr>
              <a:t>Includes all-day beverage refresh</a:t>
            </a:r>
          </a:p>
          <a:p>
            <a:pPr marL="285750" indent="-285750">
              <a:spcAft>
                <a:spcPts val="400"/>
              </a:spcAft>
              <a:buFont typeface="Meiryo Bold"/>
              <a:buChar char="▸"/>
            </a:pPr>
            <a:endParaRPr lang="en-US" sz="1300" dirty="0">
              <a:solidFill>
                <a:schemeClr val="tx1">
                  <a:lumMod val="50000"/>
                </a:schemeClr>
              </a:solidFill>
              <a:latin typeface="Agenda Regular" panose="02000603040000020004" pitchFamily="2" charset="77"/>
            </a:endParaRPr>
          </a:p>
        </p:txBody>
      </p:sp>
      <p:sp>
        <p:nvSpPr>
          <p:cNvPr id="11" name="TextBox 10">
            <a:extLst>
              <a:ext uri="{FF2B5EF4-FFF2-40B4-BE49-F238E27FC236}">
                <a16:creationId xmlns:a16="http://schemas.microsoft.com/office/drawing/2014/main" id="{B44A62DF-BF79-654B-B49B-29D1FEE495BB}"/>
              </a:ext>
            </a:extLst>
          </p:cNvPr>
          <p:cNvSpPr txBox="1"/>
          <p:nvPr/>
        </p:nvSpPr>
        <p:spPr>
          <a:xfrm>
            <a:off x="4804887" y="3564664"/>
            <a:ext cx="3469352"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HEALTH NUT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$ 25 </a:t>
            </a:r>
            <a:r>
              <a:rPr lang="en-US" sz="1200" dirty="0">
                <a:solidFill>
                  <a:schemeClr val="accent3"/>
                </a:solidFill>
                <a:latin typeface="Agenda-Bold" panose="02000603040000020004" pitchFamily="2" charset="77"/>
              </a:rPr>
              <a:t>per guest</a:t>
            </a:r>
          </a:p>
        </p:txBody>
      </p:sp>
      <p:sp>
        <p:nvSpPr>
          <p:cNvPr id="12" name="TextBox 11">
            <a:extLst>
              <a:ext uri="{FF2B5EF4-FFF2-40B4-BE49-F238E27FC236}">
                <a16:creationId xmlns:a16="http://schemas.microsoft.com/office/drawing/2014/main" id="{9CA97038-A293-1149-AD62-C27203A231CB}"/>
              </a:ext>
            </a:extLst>
          </p:cNvPr>
          <p:cNvSpPr txBox="1"/>
          <p:nvPr/>
        </p:nvSpPr>
        <p:spPr>
          <a:xfrm>
            <a:off x="4835422" y="3915471"/>
            <a:ext cx="3469352" cy="1297791"/>
          </a:xfrm>
          <a:prstGeom prst="rect">
            <a:avLst/>
          </a:prstGeom>
          <a:noFill/>
        </p:spPr>
        <p:txBody>
          <a:bodyPr wrap="square" numCol="1"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Assorted mixed nuts </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Trail mix</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Seasonal sliced fresh fruit</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Assorted power bars and granola bars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Assorted power drinks and bottled water</a:t>
            </a:r>
            <a:endParaRPr lang="en-US" sz="1300" dirty="0">
              <a:solidFill>
                <a:schemeClr val="tx1">
                  <a:lumMod val="50000"/>
                </a:schemeClr>
              </a:solidFill>
            </a:endParaRPr>
          </a:p>
        </p:txBody>
      </p:sp>
      <p:sp>
        <p:nvSpPr>
          <p:cNvPr id="13" name="TextBox 12">
            <a:extLst>
              <a:ext uri="{FF2B5EF4-FFF2-40B4-BE49-F238E27FC236}">
                <a16:creationId xmlns:a16="http://schemas.microsoft.com/office/drawing/2014/main" id="{634286CD-31A8-2249-BE63-9EFA920DB3F4}"/>
              </a:ext>
            </a:extLst>
          </p:cNvPr>
          <p:cNvSpPr txBox="1"/>
          <p:nvPr/>
        </p:nvSpPr>
        <p:spPr>
          <a:xfrm>
            <a:off x="8921124" y="1937713"/>
            <a:ext cx="3469352"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COOKIE BREAK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$ 18 </a:t>
            </a:r>
            <a:r>
              <a:rPr lang="en-US" sz="1200" dirty="0">
                <a:solidFill>
                  <a:schemeClr val="accent3"/>
                </a:solidFill>
                <a:latin typeface="Agenda-Bold" panose="02000603040000020004" pitchFamily="2" charset="77"/>
              </a:rPr>
              <a:t>per guest</a:t>
            </a:r>
          </a:p>
        </p:txBody>
      </p:sp>
      <p:sp>
        <p:nvSpPr>
          <p:cNvPr id="14" name="TextBox 13">
            <a:extLst>
              <a:ext uri="{FF2B5EF4-FFF2-40B4-BE49-F238E27FC236}">
                <a16:creationId xmlns:a16="http://schemas.microsoft.com/office/drawing/2014/main" id="{04AC4E64-BD59-E940-A2BC-C3D1F26EDB3E}"/>
              </a:ext>
            </a:extLst>
          </p:cNvPr>
          <p:cNvSpPr txBox="1"/>
          <p:nvPr/>
        </p:nvSpPr>
        <p:spPr>
          <a:xfrm>
            <a:off x="8921123" y="2308943"/>
            <a:ext cx="3649511" cy="795089"/>
          </a:xfrm>
          <a:prstGeom prst="rect">
            <a:avLst/>
          </a:prstGeom>
          <a:noFill/>
        </p:spPr>
        <p:txBody>
          <a:bodyPr wrap="square" numCol="1"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Chocolate chip, oatmeal raisin, peanut butter</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Milk</a:t>
            </a:r>
            <a:endPar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marL="285750" marR="0" lvl="0" indent="-285750" algn="l" defTabSz="457200" rtl="0" eaLnBrk="1" fontAlgn="auto" latinLnBrk="0" hangingPunct="1">
              <a:lnSpc>
                <a:spcPct val="100000"/>
              </a:lnSpc>
              <a:spcBef>
                <a:spcPts val="0"/>
              </a:spcBef>
              <a:spcAft>
                <a:spcPts val="400"/>
              </a:spcAft>
              <a:buClrTx/>
              <a:buSzTx/>
              <a:buFont typeface="Meiryo Bold"/>
              <a:buChar char="▸"/>
              <a:tabLst/>
              <a:defRPr/>
            </a:pP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Assorted soft drinks and bottled water</a:t>
            </a:r>
          </a:p>
        </p:txBody>
      </p:sp>
      <p:sp>
        <p:nvSpPr>
          <p:cNvPr id="15" name="TextBox 14">
            <a:extLst>
              <a:ext uri="{FF2B5EF4-FFF2-40B4-BE49-F238E27FC236}">
                <a16:creationId xmlns:a16="http://schemas.microsoft.com/office/drawing/2014/main" id="{142F1E8A-1316-294E-81E6-89777D1289B9}"/>
              </a:ext>
            </a:extLst>
          </p:cNvPr>
          <p:cNvSpPr txBox="1"/>
          <p:nvPr/>
        </p:nvSpPr>
        <p:spPr>
          <a:xfrm>
            <a:off x="8921122" y="3552411"/>
            <a:ext cx="4242219"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MEDITERRANEAN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$ 25 </a:t>
            </a:r>
            <a:r>
              <a:rPr lang="en-US" sz="1200" dirty="0">
                <a:solidFill>
                  <a:schemeClr val="accent3"/>
                </a:solidFill>
                <a:latin typeface="Agenda-Bold" panose="02000603040000020004" pitchFamily="2" charset="77"/>
              </a:rPr>
              <a:t>per guest</a:t>
            </a:r>
          </a:p>
        </p:txBody>
      </p:sp>
      <p:sp>
        <p:nvSpPr>
          <p:cNvPr id="16" name="TextBox 15">
            <a:extLst>
              <a:ext uri="{FF2B5EF4-FFF2-40B4-BE49-F238E27FC236}">
                <a16:creationId xmlns:a16="http://schemas.microsoft.com/office/drawing/2014/main" id="{E9D2FCD3-6FBE-D948-AC4E-44E0F2CD56CB}"/>
              </a:ext>
            </a:extLst>
          </p:cNvPr>
          <p:cNvSpPr txBox="1"/>
          <p:nvPr/>
        </p:nvSpPr>
        <p:spPr>
          <a:xfrm>
            <a:off x="8921122" y="3915471"/>
            <a:ext cx="3469352" cy="1313180"/>
          </a:xfrm>
          <a:prstGeom prst="rect">
            <a:avLst/>
          </a:prstGeom>
          <a:noFill/>
        </p:spPr>
        <p:txBody>
          <a:bodyPr wrap="square" numCol="1"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TERRA</a:t>
            </a:r>
            <a:r>
              <a:rPr lang="en-US" sz="1400" dirty="0">
                <a:solidFill>
                  <a:srgbClr val="545859">
                    <a:lumMod val="50000"/>
                  </a:srgbClr>
                </a:solidFill>
                <a:latin typeface="Agenda Regular" panose="02000603040000020004" pitchFamily="2" charset="77"/>
              </a:rPr>
              <a:t>™</a:t>
            </a:r>
            <a:r>
              <a:rPr lang="en-US" sz="1300" dirty="0">
                <a:solidFill>
                  <a:schemeClr val="tx1">
                    <a:lumMod val="50000"/>
                  </a:schemeClr>
                </a:solidFill>
                <a:latin typeface="Agenda Regular" panose="02000603040000020004" pitchFamily="2" charset="77"/>
              </a:rPr>
              <a:t> chips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Hummus and pita</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Seasonal sliced fresh fruit</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Vegetable Crudité with ranch dressing</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Assorted soft drinks and bottled water</a:t>
            </a:r>
            <a:endParaRPr lang="en-US" sz="1300" dirty="0">
              <a:solidFill>
                <a:schemeClr val="tx1">
                  <a:lumMod val="50000"/>
                </a:schemeClr>
              </a:solidFill>
            </a:endParaRPr>
          </a:p>
        </p:txBody>
      </p:sp>
      <p:sp>
        <p:nvSpPr>
          <p:cNvPr id="2" name="Slide Number Placeholder 1">
            <a:extLst>
              <a:ext uri="{FF2B5EF4-FFF2-40B4-BE49-F238E27FC236}">
                <a16:creationId xmlns:a16="http://schemas.microsoft.com/office/drawing/2014/main" id="{AFA78D1D-9B46-43BC-AC21-E0F18C17269F}"/>
              </a:ext>
            </a:extLst>
          </p:cNvPr>
          <p:cNvSpPr>
            <a:spLocks noGrp="1"/>
          </p:cNvSpPr>
          <p:nvPr>
            <p:ph type="sldNum" sz="quarter" idx="12"/>
          </p:nvPr>
        </p:nvSpPr>
        <p:spPr/>
        <p:txBody>
          <a:bodyPr/>
          <a:lstStyle/>
          <a:p>
            <a:fld id="{259BA683-ED57-A245-A1B0-0A2DEED8498B}" type="slidenum">
              <a:rPr lang="en-US" smtClean="0"/>
              <a:t>10</a:t>
            </a:fld>
            <a:endParaRPr lang="en-US"/>
          </a:p>
        </p:txBody>
      </p:sp>
      <p:pic>
        <p:nvPicPr>
          <p:cNvPr id="18" name="Picture 17"/>
          <p:cNvPicPr>
            <a:picLocks noChangeAspect="1"/>
          </p:cNvPicPr>
          <p:nvPr/>
        </p:nvPicPr>
        <p:blipFill>
          <a:blip r:embed="rId5"/>
          <a:stretch>
            <a:fillRect/>
          </a:stretch>
        </p:blipFill>
        <p:spPr>
          <a:xfrm>
            <a:off x="3055236" y="7492"/>
            <a:ext cx="1571754" cy="3007100"/>
          </a:xfrm>
          <a:prstGeom prst="rect">
            <a:avLst/>
          </a:prstGeom>
        </p:spPr>
      </p:pic>
      <p:pic>
        <p:nvPicPr>
          <p:cNvPr id="19" name="Picture 18">
            <a:extLst>
              <a:ext uri="{FF2B5EF4-FFF2-40B4-BE49-F238E27FC236}">
                <a16:creationId xmlns:a16="http://schemas.microsoft.com/office/drawing/2014/main" id="{B2E5FAC0-4FBA-2F4D-BD51-57D001B14AE9}"/>
              </a:ext>
            </a:extLst>
          </p:cNvPr>
          <p:cNvPicPr>
            <a:picLocks noChangeAspect="1"/>
          </p:cNvPicPr>
          <p:nvPr/>
        </p:nvPicPr>
        <p:blipFill rotWithShape="1">
          <a:blip r:embed="rId6"/>
          <a:srcRect r="10379"/>
          <a:stretch/>
        </p:blipFill>
        <p:spPr>
          <a:xfrm>
            <a:off x="0" y="7492"/>
            <a:ext cx="2955236" cy="2955236"/>
          </a:xfrm>
          <a:prstGeom prst="rect">
            <a:avLst/>
          </a:prstGeom>
        </p:spPr>
      </p:pic>
      <p:pic>
        <p:nvPicPr>
          <p:cNvPr id="20" name="Picture 19">
            <a:extLst>
              <a:ext uri="{FF2B5EF4-FFF2-40B4-BE49-F238E27FC236}">
                <a16:creationId xmlns:a16="http://schemas.microsoft.com/office/drawing/2014/main" id="{0AE13B6B-0664-2148-920E-3364C3FE78DB}"/>
              </a:ext>
            </a:extLst>
          </p:cNvPr>
          <p:cNvPicPr>
            <a:picLocks noChangeAspect="1"/>
          </p:cNvPicPr>
          <p:nvPr/>
        </p:nvPicPr>
        <p:blipFill>
          <a:blip r:embed="rId7"/>
          <a:srcRect/>
          <a:stretch/>
        </p:blipFill>
        <p:spPr>
          <a:xfrm>
            <a:off x="0" y="3130426"/>
            <a:ext cx="4626990" cy="4626990"/>
          </a:xfrm>
          <a:prstGeom prst="rect">
            <a:avLst/>
          </a:prstGeom>
        </p:spPr>
      </p:pic>
      <p:sp>
        <p:nvSpPr>
          <p:cNvPr id="22" name="Rectangle 21"/>
          <p:cNvSpPr/>
          <p:nvPr/>
        </p:nvSpPr>
        <p:spPr>
          <a:xfrm>
            <a:off x="4835422" y="5788753"/>
            <a:ext cx="6400800" cy="1297791"/>
          </a:xfrm>
          <a:prstGeom prst="rect">
            <a:avLst/>
          </a:prstGeom>
        </p:spPr>
        <p:txBody>
          <a:bodyPr>
            <a:spAutoFit/>
          </a:bodyPr>
          <a:lstStyle/>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Warm popcorn</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Soft pretzels with mustard</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Salted peanuts</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Assorted candy</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Assorted soft drinks and bottled water</a:t>
            </a:r>
            <a:endParaRPr lang="en-US" sz="1300" dirty="0">
              <a:solidFill>
                <a:srgbClr val="545859">
                  <a:lumMod val="50000"/>
                </a:srgbClr>
              </a:solidFill>
            </a:endParaRPr>
          </a:p>
        </p:txBody>
      </p:sp>
      <p:sp>
        <p:nvSpPr>
          <p:cNvPr id="23" name="Rectangle 22"/>
          <p:cNvSpPr/>
          <p:nvPr/>
        </p:nvSpPr>
        <p:spPr>
          <a:xfrm>
            <a:off x="8960811" y="5875907"/>
            <a:ext cx="6400800" cy="1297791"/>
          </a:xfrm>
          <a:prstGeom prst="rect">
            <a:avLst/>
          </a:prstGeom>
        </p:spPr>
        <p:txBody>
          <a:bodyPr>
            <a:spAutoFit/>
          </a:bodyPr>
          <a:lstStyle/>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Domestic &amp; imported cheese</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Assorted charcuterie</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Apricot mustard and pickled vegetables</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Grapes, apricots, mixed nuts and rustic breads</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Assorted soft drinks and bottled water</a:t>
            </a:r>
          </a:p>
        </p:txBody>
      </p:sp>
      <p:sp>
        <p:nvSpPr>
          <p:cNvPr id="24" name="Rectangle 23"/>
          <p:cNvSpPr/>
          <p:nvPr/>
        </p:nvSpPr>
        <p:spPr>
          <a:xfrm>
            <a:off x="8960811" y="5458905"/>
            <a:ext cx="2371162" cy="338554"/>
          </a:xfrm>
          <a:prstGeom prst="rect">
            <a:avLst/>
          </a:prstGeom>
        </p:spPr>
        <p:txBody>
          <a:bodyPr wrap="none">
            <a:spAutoFit/>
          </a:bodyPr>
          <a:lstStyle/>
          <a:p>
            <a:pPr lvl="0"/>
            <a:r>
              <a:rPr lang="en-US" sz="1600" b="1" dirty="0">
                <a:solidFill>
                  <a:srgbClr val="001450"/>
                </a:solidFill>
                <a:latin typeface="Agenda-Bold" panose="02000603040000020004" pitchFamily="2" charset="77"/>
              </a:rPr>
              <a:t>NAPA  </a:t>
            </a:r>
            <a:r>
              <a:rPr lang="en-US" sz="1600" dirty="0">
                <a:solidFill>
                  <a:srgbClr val="001450"/>
                </a:solidFill>
                <a:latin typeface="Agenda Light" panose="02000603040000020004" pitchFamily="2" charset="77"/>
              </a:rPr>
              <a:t>|</a:t>
            </a:r>
            <a:r>
              <a:rPr lang="en-US" sz="1600" b="1" dirty="0">
                <a:solidFill>
                  <a:srgbClr val="001450"/>
                </a:solidFill>
                <a:latin typeface="Agenda-Bold" panose="02000603040000020004" pitchFamily="2" charset="77"/>
              </a:rPr>
              <a:t>   $ 30 </a:t>
            </a:r>
            <a:r>
              <a:rPr lang="en-US" sz="1200" dirty="0">
                <a:solidFill>
                  <a:srgbClr val="001450"/>
                </a:solidFill>
                <a:latin typeface="Agenda-Bold" panose="02000603040000020004" pitchFamily="2" charset="77"/>
              </a:rPr>
              <a:t>per guest</a:t>
            </a:r>
          </a:p>
        </p:txBody>
      </p:sp>
      <p:sp>
        <p:nvSpPr>
          <p:cNvPr id="25" name="Rectangle 24"/>
          <p:cNvSpPr/>
          <p:nvPr/>
        </p:nvSpPr>
        <p:spPr>
          <a:xfrm>
            <a:off x="4800526" y="5538485"/>
            <a:ext cx="2484976" cy="338554"/>
          </a:xfrm>
          <a:prstGeom prst="rect">
            <a:avLst/>
          </a:prstGeom>
        </p:spPr>
        <p:txBody>
          <a:bodyPr wrap="none">
            <a:spAutoFit/>
          </a:bodyPr>
          <a:lstStyle/>
          <a:p>
            <a:pPr lvl="0"/>
            <a:r>
              <a:rPr lang="en-US" sz="1600" b="1" dirty="0">
                <a:solidFill>
                  <a:srgbClr val="001450"/>
                </a:solidFill>
                <a:latin typeface="Agenda-Bold" panose="02000603040000020004" pitchFamily="2" charset="77"/>
              </a:rPr>
              <a:t>CINEMA </a:t>
            </a:r>
            <a:r>
              <a:rPr lang="en-US" sz="1600" dirty="0">
                <a:solidFill>
                  <a:srgbClr val="001450"/>
                </a:solidFill>
                <a:latin typeface="Agenda Light" panose="02000603040000020004" pitchFamily="2" charset="77"/>
              </a:rPr>
              <a:t>|</a:t>
            </a:r>
            <a:r>
              <a:rPr lang="en-US" sz="1600" b="1" dirty="0">
                <a:solidFill>
                  <a:srgbClr val="001450"/>
                </a:solidFill>
                <a:latin typeface="Agenda-Bold" panose="02000603040000020004" pitchFamily="2" charset="77"/>
              </a:rPr>
              <a:t>  $ 22 </a:t>
            </a:r>
            <a:r>
              <a:rPr lang="en-US" sz="1200" dirty="0">
                <a:solidFill>
                  <a:srgbClr val="001450"/>
                </a:solidFill>
                <a:latin typeface="Agenda-Bold" panose="02000603040000020004" pitchFamily="2" charset="77"/>
              </a:rPr>
              <a:t>per guest</a:t>
            </a:r>
          </a:p>
        </p:txBody>
      </p:sp>
      <p:sp>
        <p:nvSpPr>
          <p:cNvPr id="21" name="Rectangle 20"/>
          <p:cNvSpPr/>
          <p:nvPr/>
        </p:nvSpPr>
        <p:spPr>
          <a:xfrm>
            <a:off x="5526372" y="1325211"/>
            <a:ext cx="6789499" cy="253916"/>
          </a:xfrm>
          <a:prstGeom prst="rect">
            <a:avLst/>
          </a:prstGeom>
        </p:spPr>
        <p:txBody>
          <a:bodyPr wrap="square">
            <a:spAutoFit/>
          </a:bodyPr>
          <a:lstStyle/>
          <a:p>
            <a:pPr lvl="0" algn="ctr" defTabSz="914400">
              <a:spcAft>
                <a:spcPts val="353"/>
              </a:spcAft>
            </a:pPr>
            <a:r>
              <a:rPr lang="en-US" sz="1050" dirty="0">
                <a:solidFill>
                  <a:srgbClr val="545859">
                    <a:lumMod val="50000"/>
                  </a:srgbClr>
                </a:solidFill>
                <a:latin typeface="Agenda Regular" panose="02000603040000020004" pitchFamily="2" charset="77"/>
              </a:rPr>
              <a:t>Anytime Breaks requires a minimum of 25 guests: Additional $75 Fee Applies to all Groups Less Than 25 People</a:t>
            </a:r>
          </a:p>
        </p:txBody>
      </p:sp>
      <p:sp>
        <p:nvSpPr>
          <p:cNvPr id="26" name="Rectangle 25"/>
          <p:cNvSpPr/>
          <p:nvPr/>
        </p:nvSpPr>
        <p:spPr>
          <a:xfrm>
            <a:off x="4695330" y="7517315"/>
            <a:ext cx="8212089" cy="223138"/>
          </a:xfrm>
          <a:prstGeom prst="rect">
            <a:avLst/>
          </a:prstGeom>
        </p:spPr>
        <p:txBody>
          <a:bodyPr wrap="square">
            <a:spAutoFit/>
          </a:bodyPr>
          <a:lstStyle/>
          <a:p>
            <a:r>
              <a:rPr lang="en-US" sz="850" dirty="0">
                <a:solidFill>
                  <a:srgbClr val="545859"/>
                </a:solidFill>
                <a:latin typeface="Agenda Regular" panose="02000603040000020004"/>
              </a:rPr>
              <a:t>All pricing is per person, a 21% taxable service charge and 9.5% sales tax will apply to all food and non-liquor beverage. Pricing ,sales tax and service charge are subject to change</a:t>
            </a:r>
            <a:endParaRPr lang="en-US" dirty="0"/>
          </a:p>
        </p:txBody>
      </p:sp>
    </p:spTree>
    <p:extLst>
      <p:ext uri="{BB962C8B-B14F-4D97-AF65-F5344CB8AC3E}">
        <p14:creationId xmlns:p14="http://schemas.microsoft.com/office/powerpoint/2010/main" val="623109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D832760-CA9B-C246-835F-E9C1A4AA273F}"/>
              </a:ext>
            </a:extLst>
          </p:cNvPr>
          <p:cNvGrpSpPr/>
          <p:nvPr/>
        </p:nvGrpSpPr>
        <p:grpSpPr>
          <a:xfrm>
            <a:off x="0" y="0"/>
            <a:ext cx="4302493" cy="7772400"/>
            <a:chOff x="8499107" y="0"/>
            <a:chExt cx="4302493" cy="7772400"/>
          </a:xfrm>
        </p:grpSpPr>
        <p:sp>
          <p:nvSpPr>
            <p:cNvPr id="5" name="Rectangle 4">
              <a:extLst>
                <a:ext uri="{FF2B5EF4-FFF2-40B4-BE49-F238E27FC236}">
                  <a16:creationId xmlns:a16="http://schemas.microsoft.com/office/drawing/2014/main" id="{7A201794-5805-D64E-A305-D3021E7DEF72}"/>
                </a:ext>
              </a:extLst>
            </p:cNvPr>
            <p:cNvSpPr/>
            <p:nvPr/>
          </p:nvSpPr>
          <p:spPr>
            <a:xfrm>
              <a:off x="8499107" y="0"/>
              <a:ext cx="4302493" cy="777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A78EA56-B994-A643-B262-6F0EAA97D59E}"/>
                </a:ext>
              </a:extLst>
            </p:cNvPr>
            <p:cNvPicPr>
              <a:picLocks noChangeAspect="1"/>
            </p:cNvPicPr>
            <p:nvPr/>
          </p:nvPicPr>
          <p:blipFill>
            <a:blip r:embed="rId2"/>
            <a:srcRect/>
            <a:stretch/>
          </p:blipFill>
          <p:spPr>
            <a:xfrm>
              <a:off x="9173067" y="677194"/>
              <a:ext cx="2905539" cy="2905539"/>
            </a:xfrm>
            <a:prstGeom prst="rect">
              <a:avLst/>
            </a:prstGeom>
          </p:spPr>
        </p:pic>
        <p:pic>
          <p:nvPicPr>
            <p:cNvPr id="7" name="Picture 6">
              <a:extLst>
                <a:ext uri="{FF2B5EF4-FFF2-40B4-BE49-F238E27FC236}">
                  <a16:creationId xmlns:a16="http://schemas.microsoft.com/office/drawing/2014/main" id="{5646F439-52C9-9C4E-9F19-00065F2273F2}"/>
                </a:ext>
              </a:extLst>
            </p:cNvPr>
            <p:cNvPicPr>
              <a:picLocks noChangeAspect="1"/>
            </p:cNvPicPr>
            <p:nvPr/>
          </p:nvPicPr>
          <p:blipFill>
            <a:blip r:embed="rId3"/>
            <a:srcRect/>
            <a:stretch/>
          </p:blipFill>
          <p:spPr>
            <a:xfrm>
              <a:off x="9173067" y="4189667"/>
              <a:ext cx="2905539" cy="2905539"/>
            </a:xfrm>
            <a:prstGeom prst="rect">
              <a:avLst/>
            </a:prstGeom>
          </p:spPr>
        </p:pic>
      </p:grpSp>
      <p:grpSp>
        <p:nvGrpSpPr>
          <p:cNvPr id="12" name="Group 11">
            <a:extLst>
              <a:ext uri="{FF2B5EF4-FFF2-40B4-BE49-F238E27FC236}">
                <a16:creationId xmlns:a16="http://schemas.microsoft.com/office/drawing/2014/main" id="{F77EE647-D747-0B40-96AD-3BBBC35F41CC}"/>
              </a:ext>
            </a:extLst>
          </p:cNvPr>
          <p:cNvGrpSpPr/>
          <p:nvPr/>
        </p:nvGrpSpPr>
        <p:grpSpPr>
          <a:xfrm>
            <a:off x="4976453" y="398384"/>
            <a:ext cx="7538519" cy="7093807"/>
            <a:chOff x="722994" y="398384"/>
            <a:chExt cx="7538519" cy="7093807"/>
          </a:xfrm>
        </p:grpSpPr>
        <p:sp>
          <p:nvSpPr>
            <p:cNvPr id="2" name="TextBox 1">
              <a:extLst>
                <a:ext uri="{FF2B5EF4-FFF2-40B4-BE49-F238E27FC236}">
                  <a16:creationId xmlns:a16="http://schemas.microsoft.com/office/drawing/2014/main" id="{E1274914-CE71-B940-B731-1F3534A1FF04}"/>
                </a:ext>
              </a:extLst>
            </p:cNvPr>
            <p:cNvSpPr txBox="1"/>
            <p:nvPr/>
          </p:nvSpPr>
          <p:spPr>
            <a:xfrm>
              <a:off x="722994" y="673644"/>
              <a:ext cx="7538519" cy="1290097"/>
            </a:xfrm>
            <a:prstGeom prst="rect">
              <a:avLst/>
            </a:prstGeom>
            <a:noFill/>
          </p:spPr>
          <p:txBody>
            <a:bodyPr wrap="square" rtlCol="0" anchor="ctr">
              <a:spAutoFit/>
            </a:bodyPr>
            <a:lstStyle/>
            <a:p>
              <a:pPr algn="ctr"/>
              <a:r>
                <a:rPr lang="en-US" sz="3200" spc="300" dirty="0">
                  <a:solidFill>
                    <a:schemeClr val="tx1">
                      <a:lumMod val="50000"/>
                    </a:schemeClr>
                  </a:solidFill>
                  <a:latin typeface="Agenda Light" panose="02000603040000020004" pitchFamily="2" charset="77"/>
                </a:rPr>
                <a:t>A LA CARTÉ ITEMS</a:t>
              </a:r>
            </a:p>
            <a:p>
              <a:pPr lvl="0" algn="ctr" defTabSz="914400">
                <a:spcAft>
                  <a:spcPts val="353"/>
                </a:spcAft>
              </a:pPr>
              <a:r>
                <a:rPr lang="en-US" sz="1050" dirty="0">
                  <a:solidFill>
                    <a:srgbClr val="545859">
                      <a:lumMod val="50000"/>
                    </a:srgbClr>
                  </a:solidFill>
                  <a:latin typeface="Agenda Regular" panose="02000603040000020004" pitchFamily="2" charset="77"/>
                </a:rPr>
                <a:t>A La Carte Items are charged upon consumption, unless otherwise specified during the planning phase.</a:t>
              </a:r>
            </a:p>
            <a:p>
              <a:pPr algn="ctr"/>
              <a:endParaRPr lang="en-US" sz="3200" spc="300" dirty="0">
                <a:solidFill>
                  <a:schemeClr val="tx1">
                    <a:lumMod val="50000"/>
                  </a:schemeClr>
                </a:solidFill>
                <a:latin typeface="Agenda Light" panose="02000603040000020004" pitchFamily="2" charset="77"/>
              </a:endParaRPr>
            </a:p>
          </p:txBody>
        </p:sp>
        <p:sp>
          <p:nvSpPr>
            <p:cNvPr id="3" name="TextBox 2">
              <a:extLst>
                <a:ext uri="{FF2B5EF4-FFF2-40B4-BE49-F238E27FC236}">
                  <a16:creationId xmlns:a16="http://schemas.microsoft.com/office/drawing/2014/main" id="{A262F64B-E379-964F-B151-28B7F5FAC47A}"/>
                </a:ext>
              </a:extLst>
            </p:cNvPr>
            <p:cNvSpPr txBox="1"/>
            <p:nvPr/>
          </p:nvSpPr>
          <p:spPr>
            <a:xfrm>
              <a:off x="722994" y="398384"/>
              <a:ext cx="7538519" cy="292388"/>
            </a:xfrm>
            <a:prstGeom prst="rect">
              <a:avLst/>
            </a:prstGeom>
            <a:noFill/>
          </p:spPr>
          <p:txBody>
            <a:bodyPr wrap="square" rtlCol="0" anchor="ctr">
              <a:spAutoFit/>
            </a:bodyPr>
            <a:lstStyle/>
            <a:p>
              <a:pPr algn="ctr"/>
              <a:r>
                <a:rPr lang="en-US" sz="1300" spc="300">
                  <a:solidFill>
                    <a:schemeClr val="tx1">
                      <a:lumMod val="50000"/>
                    </a:schemeClr>
                  </a:solidFill>
                  <a:latin typeface="Agenda-Medium" panose="02000603040000020004" pitchFamily="2" charset="77"/>
                </a:rPr>
                <a:t>BREAKS</a:t>
              </a:r>
            </a:p>
          </p:txBody>
        </p:sp>
        <p:cxnSp>
          <p:nvCxnSpPr>
            <p:cNvPr id="4" name="Straight Connector 3">
              <a:extLst>
                <a:ext uri="{FF2B5EF4-FFF2-40B4-BE49-F238E27FC236}">
                  <a16:creationId xmlns:a16="http://schemas.microsoft.com/office/drawing/2014/main" id="{4EAAECEF-D192-3A4B-85F6-FC2188F9E766}"/>
                </a:ext>
              </a:extLst>
            </p:cNvPr>
            <p:cNvCxnSpPr>
              <a:cxnSpLocks/>
            </p:cNvCxnSpPr>
            <p:nvPr/>
          </p:nvCxnSpPr>
          <p:spPr>
            <a:xfrm>
              <a:off x="3847205" y="677194"/>
              <a:ext cx="122331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930D303-578B-3748-896E-D35B6F655889}"/>
                </a:ext>
              </a:extLst>
            </p:cNvPr>
            <p:cNvSpPr txBox="1"/>
            <p:nvPr/>
          </p:nvSpPr>
          <p:spPr>
            <a:xfrm>
              <a:off x="867534" y="1487983"/>
              <a:ext cx="3098075" cy="6004208"/>
            </a:xfrm>
            <a:prstGeom prst="rect">
              <a:avLst/>
            </a:prstGeom>
            <a:noFill/>
          </p:spPr>
          <p:txBody>
            <a:bodyPr wrap="square" numCol="1" rtlCol="0">
              <a:spAutoFit/>
            </a:bodyPr>
            <a:lstStyle/>
            <a:p>
              <a:pPr>
                <a:spcAft>
                  <a:spcPts val="1100"/>
                </a:spcAft>
                <a:defRPr/>
              </a:pPr>
              <a:endParaRPr lang="en-US" sz="1200" b="1" dirty="0">
                <a:solidFill>
                  <a:schemeClr val="accent3"/>
                </a:solidFill>
                <a:latin typeface="Agenda-Bold" panose="02000603040000020004" pitchFamily="2" charset="77"/>
              </a:endParaRPr>
            </a:p>
            <a:p>
              <a:pPr>
                <a:spcAft>
                  <a:spcPts val="1100"/>
                </a:spcAft>
                <a:defRPr/>
              </a:pPr>
              <a:r>
                <a:rPr lang="en-US" sz="1200" b="1" dirty="0">
                  <a:solidFill>
                    <a:schemeClr val="accent3"/>
                  </a:solidFill>
                  <a:latin typeface="Agenda-Bold" panose="02000603040000020004" pitchFamily="2" charset="77"/>
                </a:rPr>
                <a:t>COFFEE &amp; TEA</a:t>
              </a:r>
              <a:endPar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marL="285750" marR="0" lvl="0" indent="-285750" algn="l" defTabSz="457200" rtl="0" eaLnBrk="1" fontAlgn="auto" latinLnBrk="0" hangingPunct="1">
                <a:lnSpc>
                  <a:spcPct val="100000"/>
                </a:lnSpc>
                <a:spcBef>
                  <a:spcPts val="0"/>
                </a:spcBef>
                <a:spcAft>
                  <a:spcPts val="1100"/>
                </a:spcAft>
                <a:buClrTx/>
                <a:buSzTx/>
                <a:buFont typeface="Meiryo Bold"/>
                <a:buChar char="▸"/>
                <a:tabLst/>
                <a:defRPr/>
              </a:pPr>
              <a: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Freshly </a:t>
              </a:r>
              <a:r>
                <a:rPr lang="en-US" sz="1200" dirty="0">
                  <a:solidFill>
                    <a:srgbClr val="545859">
                      <a:lumMod val="50000"/>
                    </a:srgbClr>
                  </a:solidFill>
                  <a:latin typeface="Agenda Regular" panose="02000603040000020004" pitchFamily="2" charset="77"/>
                </a:rPr>
                <a:t>brewed </a:t>
              </a:r>
              <a: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coffee</a:t>
              </a:r>
              <a:b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br>
              <a:r>
                <a:rPr kumimoji="0" lang="en-US" sz="1200" b="1" u="none" strike="noStrike" kern="1200" cap="none" spc="0" normalizeH="0" baseline="0" noProof="0" dirty="0">
                  <a:ln>
                    <a:noFill/>
                  </a:ln>
                  <a:solidFill>
                    <a:schemeClr val="accent3"/>
                  </a:solidFill>
                  <a:effectLst/>
                  <a:uLnTx/>
                  <a:uFillTx/>
                  <a:latin typeface="Agenda-Bold" panose="02000603040000020004" pitchFamily="2" charset="77"/>
                </a:rPr>
                <a:t>$</a:t>
              </a:r>
              <a:r>
                <a:rPr lang="en-US" sz="1200" b="1" dirty="0">
                  <a:solidFill>
                    <a:schemeClr val="accent3"/>
                  </a:solidFill>
                  <a:latin typeface="Agenda-Bold" panose="02000603040000020004" pitchFamily="2" charset="77"/>
                </a:rPr>
                <a:t>58</a:t>
              </a:r>
              <a:r>
                <a:rPr kumimoji="0" lang="en-US" sz="1200" b="1" u="none" strike="noStrike" kern="1200" cap="none" spc="0" normalizeH="0" baseline="0" noProof="0" dirty="0">
                  <a:ln>
                    <a:noFill/>
                  </a:ln>
                  <a:solidFill>
                    <a:schemeClr val="accent3"/>
                  </a:solidFill>
                  <a:effectLst/>
                  <a:uLnTx/>
                  <a:uFillTx/>
                  <a:latin typeface="Agenda-Bold" panose="02000603040000020004" pitchFamily="2" charset="77"/>
                </a:rPr>
                <a:t> </a:t>
              </a:r>
              <a:r>
                <a:rPr kumimoji="0" lang="en-US" sz="1200" u="none" strike="noStrike" kern="1200" cap="none" spc="0" normalizeH="0" baseline="0" noProof="0" dirty="0">
                  <a:ln>
                    <a:noFill/>
                  </a:ln>
                  <a:solidFill>
                    <a:schemeClr val="accent3"/>
                  </a:solidFill>
                  <a:effectLst/>
                  <a:uLnTx/>
                  <a:uFillTx/>
                  <a:latin typeface="Agenda-Bold" panose="02000603040000020004" pitchFamily="2" charset="77"/>
                </a:rPr>
                <a:t>per gallon</a:t>
              </a:r>
            </a:p>
            <a:p>
              <a:pPr marL="285750" indent="-285750">
                <a:spcAft>
                  <a:spcPts val="1100"/>
                </a:spcAft>
                <a:buFont typeface="Meiryo Bold"/>
                <a:buChar char="▸"/>
                <a:defRPr/>
              </a:pPr>
              <a:r>
                <a:rPr lang="en-US" sz="1200" dirty="0">
                  <a:solidFill>
                    <a:srgbClr val="545859">
                      <a:lumMod val="50000"/>
                    </a:srgbClr>
                  </a:solidFill>
                  <a:latin typeface="Agenda Regular" panose="02000603040000020004" pitchFamily="2" charset="77"/>
                </a:rPr>
                <a:t>Freshly brewed iced tea</a:t>
              </a:r>
              <a:br>
                <a:rPr lang="en-US" sz="1200" dirty="0">
                  <a:solidFill>
                    <a:srgbClr val="545859">
                      <a:lumMod val="50000"/>
                    </a:srgbClr>
                  </a:solidFill>
                  <a:latin typeface="Agenda Regular" panose="02000603040000020004" pitchFamily="2" charset="77"/>
                </a:rPr>
              </a:br>
              <a:r>
                <a:rPr lang="en-US" sz="1200" b="1" dirty="0">
                  <a:solidFill>
                    <a:schemeClr val="accent3"/>
                  </a:solidFill>
                  <a:latin typeface="Agenda-Bold" panose="02000603040000020004" pitchFamily="2" charset="77"/>
                </a:rPr>
                <a:t>$58 </a:t>
              </a:r>
              <a:r>
                <a:rPr lang="en-US" sz="1200" dirty="0">
                  <a:solidFill>
                    <a:schemeClr val="accent3"/>
                  </a:solidFill>
                  <a:latin typeface="Agenda-Bold" panose="02000603040000020004" pitchFamily="2" charset="77"/>
                </a:rPr>
                <a:t>per gallon</a:t>
              </a:r>
              <a:endParaRPr kumimoji="0" lang="en-US" sz="1200" u="none" strike="noStrike" kern="1200" cap="none" spc="0" normalizeH="0" baseline="0" noProof="0" dirty="0">
                <a:ln>
                  <a:noFill/>
                </a:ln>
                <a:solidFill>
                  <a:schemeClr val="accent3"/>
                </a:solidFill>
                <a:effectLst/>
                <a:uLnTx/>
                <a:uFillTx/>
                <a:latin typeface="Agenda-Bold" panose="02000603040000020004" pitchFamily="2" charset="77"/>
              </a:endParaRPr>
            </a:p>
            <a:p>
              <a:pPr marL="285750" marR="0" lvl="0" indent="-285750" algn="l" defTabSz="457200" rtl="0" eaLnBrk="1" fontAlgn="auto" latinLnBrk="0" hangingPunct="1">
                <a:lnSpc>
                  <a:spcPct val="100000"/>
                </a:lnSpc>
                <a:spcBef>
                  <a:spcPts val="0"/>
                </a:spcBef>
                <a:spcAft>
                  <a:spcPts val="1100"/>
                </a:spcAft>
                <a:buClrTx/>
                <a:buSzTx/>
                <a:buFont typeface="Meiryo Bold"/>
                <a:buChar char="▸"/>
                <a:tabLst/>
                <a:defRPr/>
              </a:pPr>
              <a: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Assorted hot teas </a:t>
              </a:r>
              <a:b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br>
              <a:r>
                <a:rPr kumimoji="0" lang="en-US" sz="12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$3 </a:t>
              </a:r>
              <a:r>
                <a:rPr kumimoji="0" lang="en-US" sz="120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per person</a:t>
              </a:r>
            </a:p>
            <a:p>
              <a:pPr marR="0" lvl="0" algn="l" defTabSz="457200" rtl="0" eaLnBrk="1" fontAlgn="auto" latinLnBrk="0" hangingPunct="1">
                <a:lnSpc>
                  <a:spcPct val="100000"/>
                </a:lnSpc>
                <a:spcBef>
                  <a:spcPts val="0"/>
                </a:spcBef>
                <a:spcAft>
                  <a:spcPts val="1100"/>
                </a:spcAft>
                <a:buClrTx/>
                <a:buSzTx/>
                <a:tabLst/>
                <a:defRPr/>
              </a:pPr>
              <a:endParaRPr lang="en-US" sz="1200" b="1" dirty="0">
                <a:solidFill>
                  <a:schemeClr val="accent3"/>
                </a:solidFill>
                <a:latin typeface="Agenda-Bold" panose="02000603040000020004" pitchFamily="2" charset="77"/>
              </a:endParaRPr>
            </a:p>
            <a:p>
              <a:pPr marR="0" lvl="0" algn="l" defTabSz="457200" rtl="0" eaLnBrk="1" fontAlgn="auto" latinLnBrk="0" hangingPunct="1">
                <a:lnSpc>
                  <a:spcPct val="100000"/>
                </a:lnSpc>
                <a:spcBef>
                  <a:spcPts val="0"/>
                </a:spcBef>
                <a:spcAft>
                  <a:spcPts val="1100"/>
                </a:spcAft>
                <a:buClrTx/>
                <a:buSzTx/>
                <a:tabLst/>
                <a:defRPr/>
              </a:pPr>
              <a:r>
                <a:rPr lang="en-US" sz="1200" b="1" dirty="0">
                  <a:solidFill>
                    <a:schemeClr val="accent3"/>
                  </a:solidFill>
                  <a:latin typeface="Agenda-Bold" panose="02000603040000020004" pitchFamily="2" charset="77"/>
                </a:rPr>
                <a:t>BOTTLED BEVERAGES</a:t>
              </a:r>
              <a:endParaRPr kumimoji="0" lang="en-US" sz="13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endParaRPr>
            </a:p>
            <a:p>
              <a:pPr marL="285750" lvl="0" indent="-285750">
                <a:spcAft>
                  <a:spcPts val="1100"/>
                </a:spcAft>
                <a:buFont typeface="Meiryo Bold"/>
                <a:buChar char="▸"/>
                <a:defRPr/>
              </a:pPr>
              <a: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Assorted soft </a:t>
              </a:r>
              <a:r>
                <a:rPr lang="en-US" sz="1200" dirty="0">
                  <a:solidFill>
                    <a:srgbClr val="545859">
                      <a:lumMod val="50000"/>
                    </a:srgbClr>
                  </a:solidFill>
                  <a:latin typeface="Agenda Regular" panose="02000603040000020004" pitchFamily="2" charset="77"/>
                </a:rPr>
                <a:t>drinks, bottled still or sparkling water, bottled juices or teas, coconut water, bottled milk</a:t>
              </a:r>
              <a:b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br>
              <a:r>
                <a:rPr kumimoji="0" lang="en-US" sz="12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$5 </a:t>
              </a:r>
              <a:r>
                <a:rPr kumimoji="0" lang="en-US" sz="120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each</a:t>
              </a:r>
            </a:p>
            <a:p>
              <a:pPr lvl="0">
                <a:spcAft>
                  <a:spcPts val="1100"/>
                </a:spcAft>
                <a:defRPr/>
              </a:pPr>
              <a:endParaRPr kumimoji="0" lang="en-US" sz="12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endParaRPr>
            </a:p>
            <a:p>
              <a:pPr>
                <a:spcAft>
                  <a:spcPts val="1100"/>
                </a:spcAft>
                <a:defRPr/>
              </a:pPr>
              <a:r>
                <a:rPr lang="en-US" sz="1200" b="1" dirty="0">
                  <a:solidFill>
                    <a:schemeClr val="accent3"/>
                  </a:solidFill>
                  <a:latin typeface="Agenda-Bold" panose="02000603040000020004" pitchFamily="2" charset="77"/>
                </a:rPr>
                <a:t>BARS</a:t>
              </a:r>
              <a:endParaRPr lang="en-US" sz="1300" b="1" dirty="0">
                <a:solidFill>
                  <a:schemeClr val="accent3"/>
                </a:solidFill>
                <a:latin typeface="Agenda-Bold" panose="02000603040000020004" pitchFamily="2" charset="77"/>
              </a:endParaRPr>
            </a:p>
            <a:p>
              <a:pPr marL="285750" indent="-285750">
                <a:spcAft>
                  <a:spcPts val="1100"/>
                </a:spcAft>
                <a:buFont typeface="Meiryo Bold"/>
                <a:buChar char="▸"/>
                <a:defRPr/>
              </a:pPr>
              <a: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Assorted granola </a:t>
              </a:r>
              <a:r>
                <a:rPr lang="en-US" sz="1200" dirty="0">
                  <a:solidFill>
                    <a:srgbClr val="545859">
                      <a:lumMod val="50000"/>
                    </a:srgbClr>
                  </a:solidFill>
                  <a:latin typeface="Agenda Regular" panose="02000603040000020004" pitchFamily="2" charset="77"/>
                </a:rPr>
                <a:t>bars, Kind™ bars, organic energy bars</a:t>
              </a:r>
              <a:br>
                <a:rPr lang="en-US" sz="1200" dirty="0">
                  <a:solidFill>
                    <a:srgbClr val="545859">
                      <a:lumMod val="50000"/>
                    </a:srgbClr>
                  </a:solidFill>
                  <a:latin typeface="Agenda Regular" panose="02000603040000020004" pitchFamily="2" charset="77"/>
                </a:rPr>
              </a:br>
              <a:r>
                <a:rPr lang="en-US" sz="1200" b="1" dirty="0">
                  <a:solidFill>
                    <a:schemeClr val="accent3"/>
                  </a:solidFill>
                  <a:latin typeface="Agenda-Bold" panose="02000603040000020004" pitchFamily="2" charset="77"/>
                </a:rPr>
                <a:t>$5 </a:t>
              </a:r>
              <a:r>
                <a:rPr lang="en-US" sz="1200" dirty="0">
                  <a:solidFill>
                    <a:schemeClr val="accent3"/>
                  </a:solidFill>
                  <a:latin typeface="Agenda-Bold" panose="02000603040000020004" pitchFamily="2" charset="77"/>
                </a:rPr>
                <a:t>each</a:t>
              </a:r>
            </a:p>
            <a:p>
              <a:pPr>
                <a:spcAft>
                  <a:spcPts val="1100"/>
                </a:spcAft>
                <a:defRPr/>
              </a:pPr>
              <a:endParaRPr lang="en-US" sz="1200" b="1" dirty="0">
                <a:solidFill>
                  <a:schemeClr val="accent3"/>
                </a:solidFill>
                <a:latin typeface="Agenda-Bold" panose="02000603040000020004" pitchFamily="2" charset="77"/>
              </a:endParaRPr>
            </a:p>
            <a:p>
              <a:pPr>
                <a:spcAft>
                  <a:spcPts val="1100"/>
                </a:spcAft>
                <a:defRPr/>
              </a:pPr>
              <a:endParaRPr lang="en-US" sz="1200" b="1" dirty="0">
                <a:solidFill>
                  <a:schemeClr val="accent3"/>
                </a:solidFill>
                <a:latin typeface="Agenda-Bold" panose="02000603040000020004" pitchFamily="2" charset="77"/>
              </a:endParaRPr>
            </a:p>
            <a:p>
              <a:pPr marR="0" lvl="0" algn="l" defTabSz="457200" rtl="0" eaLnBrk="1" fontAlgn="auto" latinLnBrk="0" hangingPunct="1">
                <a:lnSpc>
                  <a:spcPct val="100000"/>
                </a:lnSpc>
                <a:spcBef>
                  <a:spcPts val="0"/>
                </a:spcBef>
                <a:spcAft>
                  <a:spcPts val="1100"/>
                </a:spcAft>
                <a:buClrTx/>
                <a:buSzTx/>
                <a:tabLst/>
                <a:defRPr/>
              </a:pPr>
              <a:endParaRPr kumimoji="0" lang="en-US" sz="13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endParaRPr>
            </a:p>
          </p:txBody>
        </p:sp>
        <p:sp>
          <p:nvSpPr>
            <p:cNvPr id="11" name="TextBox 10">
              <a:extLst>
                <a:ext uri="{FF2B5EF4-FFF2-40B4-BE49-F238E27FC236}">
                  <a16:creationId xmlns:a16="http://schemas.microsoft.com/office/drawing/2014/main" id="{D44757C6-9D00-0A41-98F9-887D6562B184}"/>
                </a:ext>
              </a:extLst>
            </p:cNvPr>
            <p:cNvSpPr txBox="1"/>
            <p:nvPr/>
          </p:nvSpPr>
          <p:spPr>
            <a:xfrm>
              <a:off x="4562376" y="1487983"/>
              <a:ext cx="3098075" cy="5337359"/>
            </a:xfrm>
            <a:prstGeom prst="rect">
              <a:avLst/>
            </a:prstGeom>
            <a:noFill/>
          </p:spPr>
          <p:txBody>
            <a:bodyPr wrap="square" numCol="1" rtlCol="0">
              <a:spAutoFit/>
            </a:bodyPr>
            <a:lstStyle/>
            <a:p>
              <a:pPr>
                <a:spcAft>
                  <a:spcPts val="1100"/>
                </a:spcAft>
                <a:defRPr/>
              </a:pPr>
              <a:endParaRPr lang="en-US" sz="1200" b="1" dirty="0">
                <a:solidFill>
                  <a:schemeClr val="accent3"/>
                </a:solidFill>
                <a:latin typeface="Agenda-Bold" panose="02000603040000020004" pitchFamily="2" charset="77"/>
              </a:endParaRPr>
            </a:p>
            <a:p>
              <a:pPr>
                <a:spcAft>
                  <a:spcPts val="1100"/>
                </a:spcAft>
                <a:defRPr/>
              </a:pPr>
              <a:r>
                <a:rPr lang="en-US" sz="1200" b="1" dirty="0">
                  <a:solidFill>
                    <a:schemeClr val="accent3"/>
                  </a:solidFill>
                  <a:latin typeface="Agenda-Bold" panose="02000603040000020004" pitchFamily="2" charset="77"/>
                </a:rPr>
                <a:t>BAGGED </a:t>
              </a:r>
              <a:endPar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marL="285750" lvl="0" indent="-285750">
                <a:spcAft>
                  <a:spcPts val="1100"/>
                </a:spcAft>
                <a:buFont typeface="Meiryo Bold"/>
                <a:buChar char="▸"/>
                <a:defRPr/>
              </a:pPr>
              <a: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Assorted bagged chips,</a:t>
              </a:r>
              <a:r>
                <a:rPr kumimoji="0" lang="en-US" sz="12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a:t>
              </a:r>
              <a:r>
                <a:rPr lang="en-US" sz="1200" dirty="0">
                  <a:solidFill>
                    <a:srgbClr val="545859">
                      <a:lumMod val="50000"/>
                    </a:srgbClr>
                  </a:solidFill>
                  <a:latin typeface="Agenda Regular" panose="02000603040000020004" pitchFamily="2" charset="77"/>
                </a:rPr>
                <a:t>TERRA™</a:t>
              </a:r>
              <a:r>
                <a:rPr kumimoji="0" lang="en-US" sz="12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chips, popcorn, </a:t>
              </a:r>
              <a:r>
                <a:rPr kumimoji="0" lang="en-US" sz="1200" b="0" i="0" u="none" strike="noStrike" kern="1200" cap="none" spc="0" normalizeH="0" noProof="0" dirty="0" err="1">
                  <a:ln>
                    <a:noFill/>
                  </a:ln>
                  <a:solidFill>
                    <a:srgbClr val="545859">
                      <a:lumMod val="50000"/>
                    </a:srgbClr>
                  </a:solidFill>
                  <a:effectLst/>
                  <a:uLnTx/>
                  <a:uFillTx/>
                  <a:latin typeface="Agenda Regular" panose="02000603040000020004" pitchFamily="2" charset="77"/>
                  <a:ea typeface="+mn-ea"/>
                  <a:cs typeface="+mn-cs"/>
                </a:rPr>
                <a:t>trai</a:t>
              </a:r>
              <a:r>
                <a:rPr lang="en-US" sz="1200" dirty="0">
                  <a:solidFill>
                    <a:srgbClr val="545859">
                      <a:lumMod val="50000"/>
                    </a:srgbClr>
                  </a:solidFill>
                  <a:latin typeface="Agenda Regular" panose="02000603040000020004" pitchFamily="2" charset="77"/>
                </a:rPr>
                <a:t>l mix</a:t>
              </a:r>
              <a:b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br>
              <a:r>
                <a:rPr kumimoji="0" lang="en-US" sz="12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$4 </a:t>
              </a:r>
              <a:r>
                <a:rPr kumimoji="0" lang="en-US" sz="120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each</a:t>
              </a:r>
              <a:endParaRPr kumimoji="0" lang="en-US" sz="130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endParaRPr>
            </a:p>
            <a:p>
              <a:pPr lvl="0">
                <a:spcAft>
                  <a:spcPts val="1100"/>
                </a:spcAft>
                <a:defRPr/>
              </a:pPr>
              <a:endParaRPr lang="en-US" sz="1200" b="1" dirty="0">
                <a:solidFill>
                  <a:schemeClr val="accent3"/>
                </a:solidFill>
                <a:latin typeface="Agenda-Bold" panose="02000603040000020004" pitchFamily="2" charset="77"/>
              </a:endParaRPr>
            </a:p>
            <a:p>
              <a:pPr>
                <a:spcAft>
                  <a:spcPts val="1100"/>
                </a:spcAft>
                <a:defRPr/>
              </a:pPr>
              <a:r>
                <a:rPr lang="en-US" sz="1200" b="1" dirty="0">
                  <a:solidFill>
                    <a:schemeClr val="accent3"/>
                  </a:solidFill>
                  <a:latin typeface="Agenda-Bold" panose="02000603040000020004" pitchFamily="2" charset="77"/>
                </a:rPr>
                <a:t>FRUITS &amp; PARFAITS </a:t>
              </a:r>
            </a:p>
            <a:p>
              <a:pPr marL="285750" lvl="0" indent="-285750">
                <a:spcAft>
                  <a:spcPts val="1100"/>
                </a:spcAft>
                <a:buFont typeface="Meiryo Bold"/>
                <a:buChar char="▸"/>
                <a:defRPr/>
              </a:pPr>
              <a:r>
                <a:rPr lang="en-US" sz="1200" dirty="0">
                  <a:solidFill>
                    <a:srgbClr val="545859">
                      <a:lumMod val="50000"/>
                    </a:srgbClr>
                  </a:solidFill>
                  <a:latin typeface="Agenda Regular" panose="02000603040000020004" pitchFamily="2" charset="77"/>
                </a:rPr>
                <a:t>Whole fresh fruit</a:t>
              </a:r>
              <a:br>
                <a:rPr lang="en-US" sz="1200" dirty="0">
                  <a:solidFill>
                    <a:srgbClr val="545859">
                      <a:lumMod val="50000"/>
                    </a:srgbClr>
                  </a:solidFill>
                  <a:latin typeface="Agenda Regular" panose="02000603040000020004" pitchFamily="2" charset="77"/>
                </a:rPr>
              </a:br>
              <a:r>
                <a:rPr lang="en-US" sz="1200" b="1" dirty="0">
                  <a:solidFill>
                    <a:schemeClr val="accent5"/>
                  </a:solidFill>
                  <a:latin typeface="Agenda-Bold" panose="02000603040000020004" pitchFamily="2" charset="77"/>
                </a:rPr>
                <a:t>$3 </a:t>
              </a:r>
              <a:r>
                <a:rPr lang="en-US" sz="1200" dirty="0">
                  <a:solidFill>
                    <a:schemeClr val="accent5"/>
                  </a:solidFill>
                  <a:latin typeface="Agenda-Bold" panose="02000603040000020004" pitchFamily="2" charset="77"/>
                </a:rPr>
                <a:t>each</a:t>
              </a:r>
              <a:endParaRPr kumimoji="0" lang="en-US" sz="1200" i="0" u="none" strike="noStrike" kern="1200" cap="none" spc="0" normalizeH="0" baseline="0" noProof="0" dirty="0">
                <a:ln>
                  <a:noFill/>
                </a:ln>
                <a:solidFill>
                  <a:schemeClr val="accent3"/>
                </a:solidFill>
                <a:effectLst/>
                <a:uLnTx/>
                <a:uFillTx/>
                <a:latin typeface="Agenda-Bold" panose="02000603040000020004" pitchFamily="2" charset="77"/>
              </a:endParaRPr>
            </a:p>
            <a:p>
              <a:pPr marL="285750" marR="0" lvl="0" indent="-285750" algn="l" defTabSz="457200" rtl="0" eaLnBrk="1" fontAlgn="auto" latinLnBrk="0" hangingPunct="1">
                <a:lnSpc>
                  <a:spcPct val="100000"/>
                </a:lnSpc>
                <a:spcBef>
                  <a:spcPts val="0"/>
                </a:spcBef>
                <a:spcAft>
                  <a:spcPts val="1100"/>
                </a:spcAft>
                <a:buClrTx/>
                <a:buSzTx/>
                <a:buFont typeface="Meiryo Bold"/>
                <a:buChar char="▸"/>
                <a:tabLst/>
                <a:defRPr/>
              </a:pPr>
              <a: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Yogurt, granola and fruit parfaits</a:t>
              </a:r>
              <a:b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br>
              <a:r>
                <a:rPr kumimoji="0" lang="en-US" sz="12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$6 </a:t>
              </a:r>
              <a:r>
                <a:rPr kumimoji="0" lang="en-US" sz="120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each</a:t>
              </a:r>
            </a:p>
            <a:p>
              <a:pPr marR="0" lvl="0" algn="l" defTabSz="457200" rtl="0" eaLnBrk="1" fontAlgn="auto" latinLnBrk="0" hangingPunct="1">
                <a:lnSpc>
                  <a:spcPct val="100000"/>
                </a:lnSpc>
                <a:spcBef>
                  <a:spcPts val="0"/>
                </a:spcBef>
                <a:spcAft>
                  <a:spcPts val="1100"/>
                </a:spcAft>
                <a:buClrTx/>
                <a:buSzTx/>
                <a:tabLst/>
                <a:defRPr/>
              </a:pPr>
              <a:endParaRPr kumimoji="0" lang="en-US" sz="12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endParaRPr>
            </a:p>
            <a:p>
              <a:pPr lvl="0">
                <a:spcAft>
                  <a:spcPts val="1100"/>
                </a:spcAft>
                <a:defRPr/>
              </a:pPr>
              <a:r>
                <a:rPr lang="en-US" sz="1200" b="1" dirty="0">
                  <a:solidFill>
                    <a:schemeClr val="accent3"/>
                  </a:solidFill>
                  <a:latin typeface="Agenda-Bold" panose="02000603040000020004" pitchFamily="2" charset="77"/>
                </a:rPr>
                <a:t>BY THE DOZEN</a:t>
              </a:r>
              <a:endParaRPr kumimoji="0" lang="en-US" sz="12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endParaRPr>
            </a:p>
            <a:p>
              <a:pPr marL="285750" marR="0" lvl="0" indent="-285750" algn="l" defTabSz="457200" rtl="0" eaLnBrk="1" fontAlgn="auto" latinLnBrk="0" hangingPunct="1">
                <a:lnSpc>
                  <a:spcPct val="100000"/>
                </a:lnSpc>
                <a:spcBef>
                  <a:spcPts val="0"/>
                </a:spcBef>
                <a:spcAft>
                  <a:spcPts val="1100"/>
                </a:spcAft>
                <a:buClrTx/>
                <a:buSzTx/>
                <a:buFont typeface="Meiryo Bold"/>
                <a:buChar char="▸"/>
                <a:tabLst/>
                <a:defRPr/>
              </a:pPr>
              <a: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Assorted muffins &amp; pastries</a:t>
              </a:r>
              <a:b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br>
              <a:r>
                <a:rPr kumimoji="0" lang="en-US" sz="12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a:t>
              </a:r>
              <a:r>
                <a:rPr lang="en-US" sz="1200" b="1" dirty="0">
                  <a:solidFill>
                    <a:schemeClr val="accent3"/>
                  </a:solidFill>
                  <a:latin typeface="Agenda-Bold" panose="02000603040000020004" pitchFamily="2" charset="77"/>
                </a:rPr>
                <a:t>38</a:t>
              </a:r>
              <a:r>
                <a:rPr kumimoji="0" lang="en-US" sz="12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 </a:t>
              </a:r>
              <a:r>
                <a:rPr kumimoji="0" lang="en-US" sz="120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per dozen</a:t>
              </a:r>
            </a:p>
            <a:p>
              <a:pPr marL="285750" marR="0" lvl="0" indent="-285750" algn="l" defTabSz="457200" rtl="0" eaLnBrk="1" fontAlgn="auto" latinLnBrk="0" hangingPunct="1">
                <a:lnSpc>
                  <a:spcPct val="100000"/>
                </a:lnSpc>
                <a:spcBef>
                  <a:spcPts val="0"/>
                </a:spcBef>
                <a:spcAft>
                  <a:spcPts val="1100"/>
                </a:spcAft>
                <a:buClrTx/>
                <a:buSzTx/>
                <a:buFont typeface="Meiryo Bold"/>
                <a:buChar char="▸"/>
                <a:tabLst/>
                <a:defRPr/>
              </a:pPr>
              <a: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Assorted bagels </a:t>
              </a:r>
              <a:r>
                <a:rPr lang="en-US" sz="1200" dirty="0">
                  <a:solidFill>
                    <a:srgbClr val="545859">
                      <a:lumMod val="50000"/>
                    </a:srgbClr>
                  </a:solidFill>
                  <a:latin typeface="Agenda Regular" panose="02000603040000020004" pitchFamily="2" charset="77"/>
                </a:rPr>
                <a:t>&amp;</a:t>
              </a:r>
              <a:r>
                <a:rPr kumimoji="0" lang="en-US" sz="12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shmear</a:t>
              </a:r>
              <a:b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br>
              <a:r>
                <a:rPr kumimoji="0" lang="en-US" sz="12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$38 </a:t>
              </a:r>
              <a:r>
                <a:rPr kumimoji="0" lang="en-US" sz="120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per dozen</a:t>
              </a:r>
            </a:p>
            <a:p>
              <a:pPr marL="285750" marR="0" lvl="0" indent="-285750" algn="l" defTabSz="457200" rtl="0" eaLnBrk="1" fontAlgn="auto" latinLnBrk="0" hangingPunct="1">
                <a:lnSpc>
                  <a:spcPct val="100000"/>
                </a:lnSpc>
                <a:spcBef>
                  <a:spcPts val="0"/>
                </a:spcBef>
                <a:spcAft>
                  <a:spcPts val="1100"/>
                </a:spcAft>
                <a:buClrTx/>
                <a:buSzTx/>
                <a:buFont typeface="Meiryo Bold"/>
                <a:buChar char="▸"/>
                <a:tabLst/>
                <a:defRPr/>
              </a:pPr>
              <a: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Freshly-baked </a:t>
              </a:r>
              <a:r>
                <a:rPr lang="en-US" sz="1200" dirty="0">
                  <a:solidFill>
                    <a:srgbClr val="545859">
                      <a:lumMod val="50000"/>
                    </a:srgbClr>
                  </a:solidFill>
                  <a:latin typeface="Agenda Regular" panose="02000603040000020004" pitchFamily="2" charset="77"/>
                </a:rPr>
                <a:t>assorted </a:t>
              </a:r>
              <a: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cookies, brownies </a:t>
              </a:r>
              <a:b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br>
              <a: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or lemon bars</a:t>
              </a:r>
              <a:b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br>
              <a:r>
                <a:rPr kumimoji="0" lang="en-US" sz="12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$40 </a:t>
              </a:r>
              <a:r>
                <a:rPr kumimoji="0" lang="en-US" sz="120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per dozen</a:t>
              </a:r>
            </a:p>
          </p:txBody>
        </p:sp>
      </p:grpSp>
      <p:sp>
        <p:nvSpPr>
          <p:cNvPr id="8" name="Slide Number Placeholder 7">
            <a:extLst>
              <a:ext uri="{FF2B5EF4-FFF2-40B4-BE49-F238E27FC236}">
                <a16:creationId xmlns:a16="http://schemas.microsoft.com/office/drawing/2014/main" id="{BBE0B5FE-0DEC-496D-B62B-678BE9FD22A1}"/>
              </a:ext>
            </a:extLst>
          </p:cNvPr>
          <p:cNvSpPr>
            <a:spLocks noGrp="1"/>
          </p:cNvSpPr>
          <p:nvPr>
            <p:ph type="sldNum" sz="quarter" idx="12"/>
          </p:nvPr>
        </p:nvSpPr>
        <p:spPr/>
        <p:txBody>
          <a:bodyPr/>
          <a:lstStyle/>
          <a:p>
            <a:fld id="{259BA683-ED57-A245-A1B0-0A2DEED8498B}" type="slidenum">
              <a:rPr lang="en-US" smtClean="0"/>
              <a:t>11</a:t>
            </a:fld>
            <a:endParaRPr lang="en-US"/>
          </a:p>
        </p:txBody>
      </p:sp>
      <p:sp>
        <p:nvSpPr>
          <p:cNvPr id="10" name="Rectangle 9"/>
          <p:cNvSpPr/>
          <p:nvPr/>
        </p:nvSpPr>
        <p:spPr>
          <a:xfrm>
            <a:off x="4557604" y="7477504"/>
            <a:ext cx="8516462" cy="223138"/>
          </a:xfrm>
          <a:prstGeom prst="rect">
            <a:avLst/>
          </a:prstGeom>
        </p:spPr>
        <p:txBody>
          <a:bodyPr wrap="square">
            <a:spAutoFit/>
          </a:bodyPr>
          <a:lstStyle/>
          <a:p>
            <a:pPr lvl="0"/>
            <a:r>
              <a:rPr lang="en-US" sz="850" dirty="0">
                <a:solidFill>
                  <a:srgbClr val="545859"/>
                </a:solidFill>
                <a:latin typeface="Agenda Regular" panose="02000603040000020004"/>
              </a:rPr>
              <a:t>All pricing is per person, a 21% taxable service charge and 9.5% sales tax will apply to all food and non-liquor beverage. Pricing ,sales tax and service charge are subject to change</a:t>
            </a:r>
            <a:endParaRPr lang="en-US" dirty="0">
              <a:solidFill>
                <a:srgbClr val="545859"/>
              </a:solidFill>
            </a:endParaRPr>
          </a:p>
        </p:txBody>
      </p:sp>
    </p:spTree>
    <p:extLst>
      <p:ext uri="{BB962C8B-B14F-4D97-AF65-F5344CB8AC3E}">
        <p14:creationId xmlns:p14="http://schemas.microsoft.com/office/powerpoint/2010/main" val="419076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meal&#10;&#10;Description automatically generated">
            <a:extLst>
              <a:ext uri="{FF2B5EF4-FFF2-40B4-BE49-F238E27FC236}">
                <a16:creationId xmlns:a16="http://schemas.microsoft.com/office/drawing/2014/main" id="{36747FFB-8768-4B43-A4B3-A755F13198C6}"/>
              </a:ext>
            </a:extLst>
          </p:cNvPr>
          <p:cNvPicPr>
            <a:picLocks noChangeAspect="1"/>
          </p:cNvPicPr>
          <p:nvPr/>
        </p:nvPicPr>
        <p:blipFill>
          <a:blip r:embed="rId2"/>
          <a:stretch>
            <a:fillRect/>
          </a:stretch>
        </p:blipFill>
        <p:spPr>
          <a:xfrm>
            <a:off x="0" y="0"/>
            <a:ext cx="12801600" cy="7772400"/>
          </a:xfrm>
          <a:prstGeom prst="rect">
            <a:avLst/>
          </a:prstGeom>
        </p:spPr>
      </p:pic>
      <p:sp>
        <p:nvSpPr>
          <p:cNvPr id="4" name="TextBox 3">
            <a:extLst>
              <a:ext uri="{FF2B5EF4-FFF2-40B4-BE49-F238E27FC236}">
                <a16:creationId xmlns:a16="http://schemas.microsoft.com/office/drawing/2014/main" id="{D7053E72-BD16-C741-B73D-E9169661C7CB}"/>
              </a:ext>
            </a:extLst>
          </p:cNvPr>
          <p:cNvSpPr txBox="1"/>
          <p:nvPr/>
        </p:nvSpPr>
        <p:spPr>
          <a:xfrm>
            <a:off x="2630259" y="1263947"/>
            <a:ext cx="7538519" cy="584775"/>
          </a:xfrm>
          <a:prstGeom prst="rect">
            <a:avLst/>
          </a:prstGeom>
          <a:noFill/>
        </p:spPr>
        <p:txBody>
          <a:bodyPr wrap="square" rtlCol="0" anchor="ctr">
            <a:spAutoFit/>
          </a:bodyPr>
          <a:lstStyle/>
          <a:p>
            <a:pPr algn="ctr"/>
            <a:r>
              <a:rPr lang="en-US" sz="3200" spc="300">
                <a:solidFill>
                  <a:schemeClr val="tx1">
                    <a:lumMod val="50000"/>
                  </a:schemeClr>
                </a:solidFill>
                <a:latin typeface="Agenda Light" panose="02000603040000020004" pitchFamily="2" charset="77"/>
              </a:rPr>
              <a:t>LUNCH</a:t>
            </a:r>
          </a:p>
        </p:txBody>
      </p:sp>
      <p:sp>
        <p:nvSpPr>
          <p:cNvPr id="5" name="TextBox 4">
            <a:extLst>
              <a:ext uri="{FF2B5EF4-FFF2-40B4-BE49-F238E27FC236}">
                <a16:creationId xmlns:a16="http://schemas.microsoft.com/office/drawing/2014/main" id="{3732D3B4-F964-1542-9174-7B17EC588626}"/>
              </a:ext>
            </a:extLst>
          </p:cNvPr>
          <p:cNvSpPr txBox="1"/>
          <p:nvPr/>
        </p:nvSpPr>
        <p:spPr>
          <a:xfrm>
            <a:off x="2631540" y="771181"/>
            <a:ext cx="7538519" cy="276999"/>
          </a:xfrm>
          <a:prstGeom prst="rect">
            <a:avLst/>
          </a:prstGeom>
          <a:noFill/>
        </p:spPr>
        <p:txBody>
          <a:bodyPr wrap="square" rtlCol="0" anchor="ctr">
            <a:spAutoFit/>
          </a:bodyPr>
          <a:lstStyle/>
          <a:p>
            <a:pPr algn="ctr"/>
            <a:r>
              <a:rPr lang="en-US" sz="1200" spc="300">
                <a:solidFill>
                  <a:schemeClr val="tx1">
                    <a:lumMod val="50000"/>
                  </a:schemeClr>
                </a:solidFill>
                <a:latin typeface="Agenda-Medium" panose="02000603040000020004" pitchFamily="2" charset="77"/>
              </a:rPr>
              <a:t>CATERING AT CROWNE PLAZA</a:t>
            </a:r>
          </a:p>
        </p:txBody>
      </p:sp>
      <p:cxnSp>
        <p:nvCxnSpPr>
          <p:cNvPr id="6" name="Straight Connector 5">
            <a:extLst>
              <a:ext uri="{FF2B5EF4-FFF2-40B4-BE49-F238E27FC236}">
                <a16:creationId xmlns:a16="http://schemas.microsoft.com/office/drawing/2014/main" id="{1728599B-D45D-ED4B-BCF4-053B57EDF85C}"/>
              </a:ext>
            </a:extLst>
          </p:cNvPr>
          <p:cNvCxnSpPr/>
          <p:nvPr/>
        </p:nvCxnSpPr>
        <p:spPr>
          <a:xfrm>
            <a:off x="4950647" y="1042297"/>
            <a:ext cx="2897746"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6BCE007-BAA2-47C1-934B-A7159401F4F1}"/>
              </a:ext>
            </a:extLst>
          </p:cNvPr>
          <p:cNvSpPr>
            <a:spLocks noGrp="1"/>
          </p:cNvSpPr>
          <p:nvPr>
            <p:ph type="sldNum" sz="quarter" idx="12"/>
          </p:nvPr>
        </p:nvSpPr>
        <p:spPr/>
        <p:txBody>
          <a:bodyPr/>
          <a:lstStyle/>
          <a:p>
            <a:fld id="{259BA683-ED57-A245-A1B0-0A2DEED8498B}" type="slidenum">
              <a:rPr lang="en-US" smtClean="0"/>
              <a:t>12</a:t>
            </a:fld>
            <a:endParaRPr lang="en-US"/>
          </a:p>
        </p:txBody>
      </p:sp>
    </p:spTree>
    <p:extLst>
      <p:ext uri="{BB962C8B-B14F-4D97-AF65-F5344CB8AC3E}">
        <p14:creationId xmlns:p14="http://schemas.microsoft.com/office/powerpoint/2010/main" val="248014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201794-5805-D64E-A305-D3021E7DEF72}"/>
              </a:ext>
            </a:extLst>
          </p:cNvPr>
          <p:cNvSpPr/>
          <p:nvPr/>
        </p:nvSpPr>
        <p:spPr>
          <a:xfrm>
            <a:off x="8499107" y="0"/>
            <a:ext cx="4302493" cy="777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A78EA56-B994-A643-B262-6F0EAA97D59E}"/>
              </a:ext>
            </a:extLst>
          </p:cNvPr>
          <p:cNvPicPr>
            <a:picLocks noChangeAspect="1"/>
          </p:cNvPicPr>
          <p:nvPr/>
        </p:nvPicPr>
        <p:blipFill>
          <a:blip r:embed="rId2"/>
          <a:srcRect/>
          <a:stretch/>
        </p:blipFill>
        <p:spPr>
          <a:xfrm>
            <a:off x="9173067" y="677194"/>
            <a:ext cx="2905539" cy="2905539"/>
          </a:xfrm>
          <a:prstGeom prst="rect">
            <a:avLst/>
          </a:prstGeom>
        </p:spPr>
      </p:pic>
      <p:pic>
        <p:nvPicPr>
          <p:cNvPr id="7" name="Picture 6">
            <a:extLst>
              <a:ext uri="{FF2B5EF4-FFF2-40B4-BE49-F238E27FC236}">
                <a16:creationId xmlns:a16="http://schemas.microsoft.com/office/drawing/2014/main" id="{5646F439-52C9-9C4E-9F19-00065F2273F2}"/>
              </a:ext>
            </a:extLst>
          </p:cNvPr>
          <p:cNvPicPr>
            <a:picLocks noChangeAspect="1"/>
          </p:cNvPicPr>
          <p:nvPr/>
        </p:nvPicPr>
        <p:blipFill>
          <a:blip r:embed="rId3"/>
          <a:srcRect/>
          <a:stretch/>
        </p:blipFill>
        <p:spPr>
          <a:xfrm>
            <a:off x="9173067" y="4189667"/>
            <a:ext cx="2905539" cy="2905539"/>
          </a:xfrm>
          <a:prstGeom prst="rect">
            <a:avLst/>
          </a:prstGeom>
        </p:spPr>
      </p:pic>
      <p:sp>
        <p:nvSpPr>
          <p:cNvPr id="14" name="TextBox 13">
            <a:extLst>
              <a:ext uri="{FF2B5EF4-FFF2-40B4-BE49-F238E27FC236}">
                <a16:creationId xmlns:a16="http://schemas.microsoft.com/office/drawing/2014/main" id="{CDB6964B-C1A5-A74A-B445-1001ADFE73E3}"/>
              </a:ext>
            </a:extLst>
          </p:cNvPr>
          <p:cNvSpPr txBox="1"/>
          <p:nvPr/>
        </p:nvSpPr>
        <p:spPr>
          <a:xfrm>
            <a:off x="531953" y="807070"/>
            <a:ext cx="7538519" cy="584775"/>
          </a:xfrm>
          <a:prstGeom prst="rect">
            <a:avLst/>
          </a:prstGeom>
          <a:noFill/>
        </p:spPr>
        <p:txBody>
          <a:bodyPr wrap="square" rtlCol="0" anchor="ctr">
            <a:spAutoFit/>
          </a:bodyPr>
          <a:lstStyle/>
          <a:p>
            <a:pPr algn="ctr"/>
            <a:r>
              <a:rPr lang="en-US" sz="3200" spc="300" dirty="0">
                <a:solidFill>
                  <a:schemeClr val="tx1">
                    <a:lumMod val="50000"/>
                  </a:schemeClr>
                </a:solidFill>
                <a:latin typeface="Agenda Light" panose="02000603040000020004" pitchFamily="2" charset="77"/>
              </a:rPr>
              <a:t>BUFFET LUNCH</a:t>
            </a:r>
          </a:p>
        </p:txBody>
      </p:sp>
      <p:sp>
        <p:nvSpPr>
          <p:cNvPr id="15" name="TextBox 14">
            <a:extLst>
              <a:ext uri="{FF2B5EF4-FFF2-40B4-BE49-F238E27FC236}">
                <a16:creationId xmlns:a16="http://schemas.microsoft.com/office/drawing/2014/main" id="{E000BD8B-E482-A546-A618-5DEABF971E74}"/>
              </a:ext>
            </a:extLst>
          </p:cNvPr>
          <p:cNvSpPr txBox="1"/>
          <p:nvPr/>
        </p:nvSpPr>
        <p:spPr>
          <a:xfrm>
            <a:off x="533234" y="398384"/>
            <a:ext cx="7538519" cy="292388"/>
          </a:xfrm>
          <a:prstGeom prst="rect">
            <a:avLst/>
          </a:prstGeom>
          <a:noFill/>
        </p:spPr>
        <p:txBody>
          <a:bodyPr wrap="square" rtlCol="0" anchor="ctr">
            <a:spAutoFit/>
          </a:bodyPr>
          <a:lstStyle/>
          <a:p>
            <a:pPr algn="ctr"/>
            <a:r>
              <a:rPr lang="en-US" sz="1300" spc="300" dirty="0">
                <a:solidFill>
                  <a:schemeClr val="tx1">
                    <a:lumMod val="50000"/>
                  </a:schemeClr>
                </a:solidFill>
                <a:latin typeface="Agenda-Medium" panose="02000603040000020004" pitchFamily="2" charset="77"/>
              </a:rPr>
              <a:t>LUNCH</a:t>
            </a:r>
          </a:p>
        </p:txBody>
      </p:sp>
      <p:cxnSp>
        <p:nvCxnSpPr>
          <p:cNvPr id="16" name="Straight Connector 15">
            <a:extLst>
              <a:ext uri="{FF2B5EF4-FFF2-40B4-BE49-F238E27FC236}">
                <a16:creationId xmlns:a16="http://schemas.microsoft.com/office/drawing/2014/main" id="{7A5C87C3-FDAA-1144-9862-B963D7E23E32}"/>
              </a:ext>
            </a:extLst>
          </p:cNvPr>
          <p:cNvCxnSpPr>
            <a:cxnSpLocks/>
          </p:cNvCxnSpPr>
          <p:nvPr/>
        </p:nvCxnSpPr>
        <p:spPr>
          <a:xfrm>
            <a:off x="3657445" y="677194"/>
            <a:ext cx="122331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103BAA9-E9F7-1C44-84EF-E57E85C372F0}"/>
              </a:ext>
            </a:extLst>
          </p:cNvPr>
          <p:cNvSpPr txBox="1"/>
          <p:nvPr/>
        </p:nvSpPr>
        <p:spPr>
          <a:xfrm>
            <a:off x="1290085" y="1371222"/>
            <a:ext cx="5958038" cy="892552"/>
          </a:xfrm>
          <a:prstGeom prst="rect">
            <a:avLst/>
          </a:prstGeom>
          <a:noFill/>
        </p:spPr>
        <p:txBody>
          <a:bodyPr wrap="square" rtlCol="0">
            <a:spAutoFit/>
          </a:bodyPr>
          <a:lstStyle/>
          <a:p>
            <a:pPr lvl="0" algn="ctr">
              <a:spcAft>
                <a:spcPts val="400"/>
              </a:spcAft>
            </a:pPr>
            <a:r>
              <a:rPr lang="en-US" sz="1050" dirty="0">
                <a:solidFill>
                  <a:srgbClr val="545859">
                    <a:lumMod val="50000"/>
                  </a:srgbClr>
                </a:solidFill>
                <a:latin typeface="Agenda Regular" panose="02000603040000020004" pitchFamily="2" charset="77"/>
              </a:rPr>
              <a:t>Buffet require a minimum of 25 guests: (1) Hour of Service: Priced Per Person  </a:t>
            </a:r>
          </a:p>
          <a:p>
            <a:pPr lvl="0" algn="ctr">
              <a:spcAft>
                <a:spcPts val="400"/>
              </a:spcAft>
            </a:pPr>
            <a:r>
              <a:rPr lang="en-US" sz="1050" dirty="0">
                <a:solidFill>
                  <a:srgbClr val="545859">
                    <a:lumMod val="50000"/>
                  </a:srgbClr>
                </a:solidFill>
                <a:latin typeface="Agenda Regular" panose="02000603040000020004" pitchFamily="2" charset="77"/>
              </a:rPr>
              <a:t>Includes:  Freshly Brewed Coffee, Assorted Hot Tea, Iced Tea</a:t>
            </a:r>
          </a:p>
          <a:p>
            <a:pPr lvl="0" algn="ctr">
              <a:spcAft>
                <a:spcPts val="400"/>
              </a:spcAft>
            </a:pPr>
            <a:r>
              <a:rPr lang="en-US" sz="1050" dirty="0">
                <a:solidFill>
                  <a:srgbClr val="545859">
                    <a:lumMod val="50000"/>
                  </a:srgbClr>
                </a:solidFill>
                <a:latin typeface="Agenda Regular" panose="02000603040000020004" pitchFamily="2" charset="77"/>
              </a:rPr>
              <a:t>Artesian Bread &amp; Butter, Chefs Selection of Mini Desserts</a:t>
            </a:r>
          </a:p>
          <a:p>
            <a:pPr algn="ctr">
              <a:spcAft>
                <a:spcPts val="400"/>
              </a:spcAft>
            </a:pPr>
            <a:endParaRPr lang="en-US" sz="1050" dirty="0">
              <a:solidFill>
                <a:schemeClr val="tx1">
                  <a:lumMod val="50000"/>
                </a:schemeClr>
              </a:solidFill>
            </a:endParaRPr>
          </a:p>
        </p:txBody>
      </p:sp>
      <p:sp>
        <p:nvSpPr>
          <p:cNvPr id="20" name="TextBox 19">
            <a:extLst>
              <a:ext uri="{FF2B5EF4-FFF2-40B4-BE49-F238E27FC236}">
                <a16:creationId xmlns:a16="http://schemas.microsoft.com/office/drawing/2014/main" id="{BBD2F502-80D8-8A49-950B-27F6B44FE7B1}"/>
              </a:ext>
            </a:extLst>
          </p:cNvPr>
          <p:cNvSpPr txBox="1"/>
          <p:nvPr/>
        </p:nvSpPr>
        <p:spPr>
          <a:xfrm>
            <a:off x="422233" y="2636012"/>
            <a:ext cx="3878979" cy="584775"/>
          </a:xfrm>
          <a:prstGeom prst="rect">
            <a:avLst/>
          </a:prstGeom>
          <a:noFill/>
        </p:spPr>
        <p:txBody>
          <a:bodyPr wrap="square" rtlCol="0">
            <a:spAutoFit/>
          </a:bodyPr>
          <a:lstStyle/>
          <a:p>
            <a:br>
              <a:rPr lang="en-US" sz="1600" b="1" dirty="0">
                <a:solidFill>
                  <a:schemeClr val="accent3"/>
                </a:solidFill>
                <a:latin typeface="Agenda-Bold" panose="02000603040000020004" pitchFamily="2" charset="77"/>
              </a:rPr>
            </a:br>
            <a:r>
              <a:rPr lang="en-US" sz="1600" b="1" dirty="0">
                <a:solidFill>
                  <a:schemeClr val="accent3"/>
                </a:solidFill>
                <a:latin typeface="Agenda-Bold" panose="02000603040000020004" pitchFamily="2" charset="77"/>
              </a:rPr>
              <a:t>THE PORTS OF CALL</a:t>
            </a:r>
            <a:endParaRPr lang="en-US" sz="1200" dirty="0">
              <a:solidFill>
                <a:schemeClr val="accent3"/>
              </a:solidFill>
              <a:latin typeface="Agenda-Bold" panose="02000603040000020004" pitchFamily="2" charset="77"/>
            </a:endParaRPr>
          </a:p>
        </p:txBody>
      </p:sp>
      <p:sp>
        <p:nvSpPr>
          <p:cNvPr id="21" name="TextBox 20">
            <a:extLst>
              <a:ext uri="{FF2B5EF4-FFF2-40B4-BE49-F238E27FC236}">
                <a16:creationId xmlns:a16="http://schemas.microsoft.com/office/drawing/2014/main" id="{49C343C3-ACBB-1E4C-9CE8-94626A972A58}"/>
              </a:ext>
            </a:extLst>
          </p:cNvPr>
          <p:cNvSpPr txBox="1"/>
          <p:nvPr/>
        </p:nvSpPr>
        <p:spPr>
          <a:xfrm>
            <a:off x="493630" y="3274991"/>
            <a:ext cx="7253430" cy="1749197"/>
          </a:xfrm>
          <a:prstGeom prst="rect">
            <a:avLst/>
          </a:prstGeom>
          <a:noFill/>
        </p:spPr>
        <p:txBody>
          <a:bodyPr wrap="square" numCol="1" rtlCol="0">
            <a:spAutoFit/>
          </a:bodyPr>
          <a:lstStyle/>
          <a:p>
            <a:pPr>
              <a:spcAft>
                <a:spcPts val="400"/>
              </a:spcAft>
            </a:pPr>
            <a:r>
              <a:rPr lang="en-US" sz="1400" i="1" dirty="0">
                <a:solidFill>
                  <a:schemeClr val="tx1">
                    <a:lumMod val="50000"/>
                  </a:schemeClr>
                </a:solidFill>
                <a:latin typeface="Agenda RegularItalic" panose="02000603040000020004" pitchFamily="2" charset="77"/>
              </a:rPr>
              <a:t>Choice of Two Salads: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Classic Caesar~ hearts of romaine, sourdough croutons, shaved parmesan cheese, Caesar dressing</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Thai Citrus Salad~ </a:t>
            </a:r>
            <a:r>
              <a:rPr lang="en-US" sz="1300" dirty="0" err="1">
                <a:solidFill>
                  <a:schemeClr val="tx1">
                    <a:lumMod val="50000"/>
                  </a:schemeClr>
                </a:solidFill>
                <a:latin typeface="Agenda Regular" panose="02000603040000020004" pitchFamily="2" charset="77"/>
              </a:rPr>
              <a:t>napa</a:t>
            </a:r>
            <a:r>
              <a:rPr lang="en-US" sz="1300" dirty="0">
                <a:solidFill>
                  <a:schemeClr val="tx1">
                    <a:lumMod val="50000"/>
                  </a:schemeClr>
                </a:solidFill>
                <a:latin typeface="Agenda Regular" panose="02000603040000020004" pitchFamily="2" charset="77"/>
              </a:rPr>
              <a:t> cabbage, snow peas, cilantro, mandarin oranges, cashews, toasted sesame vinaigrette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Roasted Beet Salad~ mixed greens, goat cheese, dried cranberries, toasted pecans, lemon vinaigrette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Market Salad~ feta, candied walnuts, cucumber, radish, lemon herb vinaigrette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Mixed Baby Greens~ julienne carrots, cucumber, baby tomatoes, radish, balsamic vinaigrette, ranch</a:t>
            </a:r>
            <a:endParaRPr lang="en-US" sz="900" dirty="0">
              <a:solidFill>
                <a:schemeClr val="tx1">
                  <a:lumMod val="50000"/>
                </a:schemeClr>
              </a:solidFill>
              <a:latin typeface="Agenda Regular" panose="02000603040000020004" pitchFamily="2" charset="77"/>
            </a:endParaRPr>
          </a:p>
        </p:txBody>
      </p:sp>
      <p:sp>
        <p:nvSpPr>
          <p:cNvPr id="8" name="TextBox 7">
            <a:extLst>
              <a:ext uri="{FF2B5EF4-FFF2-40B4-BE49-F238E27FC236}">
                <a16:creationId xmlns:a16="http://schemas.microsoft.com/office/drawing/2014/main" id="{3A17A40B-BD17-3C41-83E0-55DF442FE139}"/>
              </a:ext>
            </a:extLst>
          </p:cNvPr>
          <p:cNvSpPr txBox="1"/>
          <p:nvPr/>
        </p:nvSpPr>
        <p:spPr>
          <a:xfrm>
            <a:off x="531953" y="4691800"/>
            <a:ext cx="7363350" cy="2677656"/>
          </a:xfrm>
          <a:prstGeom prst="rect">
            <a:avLst/>
          </a:prstGeom>
          <a:noFill/>
        </p:spPr>
        <p:txBody>
          <a:bodyPr wrap="square" numCol="2" rtlCol="0">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endParaRPr kumimoji="0" lang="en-US" sz="1300" b="0" i="1" u="none" strike="noStrike" kern="1200" cap="none" spc="0" normalizeH="0" baseline="0" noProof="0" dirty="0">
              <a:ln>
                <a:noFill/>
              </a:ln>
              <a:solidFill>
                <a:srgbClr val="545859">
                  <a:lumMod val="50000"/>
                </a:srgbClr>
              </a:solidFill>
              <a:effectLst/>
              <a:uLnTx/>
              <a:uFillTx/>
              <a:latin typeface="Agenda RegularItalic" panose="02000603040000020004" pitchFamily="2" charset="77"/>
              <a:ea typeface="+mn-ea"/>
              <a:cs typeface="+mn-cs"/>
            </a:endParaRPr>
          </a:p>
          <a:p>
            <a:pPr marL="0" marR="0" lvl="0" indent="0" algn="l" defTabSz="457200" rtl="0" eaLnBrk="1" fontAlgn="auto" latinLnBrk="0" hangingPunct="1">
              <a:lnSpc>
                <a:spcPct val="100000"/>
              </a:lnSpc>
              <a:spcBef>
                <a:spcPts val="0"/>
              </a:spcBef>
              <a:spcAft>
                <a:spcPts val="400"/>
              </a:spcAft>
              <a:buClrTx/>
              <a:buSzTx/>
              <a:buFontTx/>
              <a:buNone/>
              <a:tabLst/>
              <a:defRPr/>
            </a:pPr>
            <a:endParaRPr kumimoji="0" lang="en-US" sz="1300" b="0" i="1" u="none" strike="noStrike" kern="1200" cap="none" spc="0" normalizeH="0" baseline="0" noProof="0" dirty="0">
              <a:ln>
                <a:noFill/>
              </a:ln>
              <a:solidFill>
                <a:srgbClr val="545859">
                  <a:lumMod val="50000"/>
                </a:srgbClr>
              </a:solidFill>
              <a:effectLst/>
              <a:uLnTx/>
              <a:uFillTx/>
              <a:latin typeface="Agenda RegularItalic" panose="02000603040000020004" pitchFamily="2" charset="77"/>
              <a:ea typeface="+mn-ea"/>
              <a:cs typeface="+mn-cs"/>
            </a:endParaRPr>
          </a:p>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400" b="0" i="1" u="none" strike="noStrike" kern="1200" cap="none" spc="0" normalizeH="0" baseline="0" noProof="0" dirty="0">
                <a:ln>
                  <a:noFill/>
                </a:ln>
                <a:solidFill>
                  <a:srgbClr val="545859">
                    <a:lumMod val="50000"/>
                  </a:srgbClr>
                </a:solidFill>
                <a:effectLst/>
                <a:uLnTx/>
                <a:uFillTx/>
                <a:latin typeface="Agenda RegularItalic" panose="02000603040000020004" pitchFamily="2" charset="77"/>
                <a:ea typeface="+mn-ea"/>
                <a:cs typeface="+mn-cs"/>
              </a:rPr>
              <a:t>Choice of Two Sides:</a:t>
            </a:r>
          </a:p>
          <a:p>
            <a:pPr marL="285750" marR="0" lvl="0" indent="-285750" algn="l" defTabSz="457200" rtl="0" eaLnBrk="1" fontAlgn="auto" latinLnBrk="0" hangingPunct="1">
              <a:lnSpc>
                <a:spcPct val="100000"/>
              </a:lnSpc>
              <a:spcBef>
                <a:spcPts val="0"/>
              </a:spcBef>
              <a:spcAft>
                <a:spcPts val="200"/>
              </a:spcAft>
              <a:buClrTx/>
              <a:buSzTx/>
              <a:buFont typeface="Meiryo Bold"/>
              <a:buChar char="▸"/>
              <a:tabLst/>
              <a:defRPr/>
            </a:pP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Roasted red</a:t>
            </a:r>
            <a:r>
              <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potatoes</a:t>
            </a:r>
            <a:endPar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marL="285750" marR="0" lvl="0" indent="-285750" algn="l" defTabSz="457200" rtl="0" eaLnBrk="1" fontAlgn="auto" latinLnBrk="0" hangingPunct="1">
              <a:lnSpc>
                <a:spcPct val="100000"/>
              </a:lnSpc>
              <a:spcBef>
                <a:spcPts val="0"/>
              </a:spcBef>
              <a:spcAft>
                <a:spcPts val="200"/>
              </a:spcAft>
              <a:buClrTx/>
              <a:buSzTx/>
              <a:buFont typeface="Meiryo Bold"/>
              <a:buChar char="▸"/>
              <a:tabLst/>
              <a:defRPr/>
            </a:pP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Roasted brussels sprouts</a:t>
            </a:r>
          </a:p>
          <a:p>
            <a:pPr marL="285750" marR="0" lvl="0" indent="-285750" algn="l" defTabSz="457200" rtl="0" eaLnBrk="1" fontAlgn="auto" latinLnBrk="0" hangingPunct="1">
              <a:lnSpc>
                <a:spcPct val="100000"/>
              </a:lnSpc>
              <a:spcBef>
                <a:spcPts val="0"/>
              </a:spcBef>
              <a:spcAft>
                <a:spcPts val="200"/>
              </a:spcAft>
              <a:buClrTx/>
              <a:buSzTx/>
              <a:buFont typeface="Meiryo Bold"/>
              <a:buChar char="▸"/>
              <a:tabLst/>
              <a:defRPr/>
            </a:pPr>
            <a:r>
              <a:rPr lang="en-US" sz="1300" dirty="0">
                <a:solidFill>
                  <a:srgbClr val="545859">
                    <a:lumMod val="50000"/>
                  </a:srgbClr>
                </a:solidFill>
                <a:latin typeface="Agenda Regular" panose="02000603040000020004" pitchFamily="2" charset="77"/>
              </a:rPr>
              <a:t>Sautéed</a:t>
            </a: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 seasonal vegetables</a:t>
            </a:r>
          </a:p>
          <a:p>
            <a:pPr marL="285750" marR="0" lvl="0" indent="-285750" algn="l" defTabSz="457200" rtl="0" eaLnBrk="1" fontAlgn="auto" latinLnBrk="0" hangingPunct="1">
              <a:lnSpc>
                <a:spcPct val="100000"/>
              </a:lnSpc>
              <a:spcBef>
                <a:spcPts val="0"/>
              </a:spcBef>
              <a:spcAft>
                <a:spcPts val="200"/>
              </a:spcAft>
              <a:buClrTx/>
              <a:buSzTx/>
              <a:buFont typeface="Meiryo Bold"/>
              <a:buChar char="▸"/>
              <a:tabLst/>
              <a:defRPr/>
            </a:pPr>
            <a:r>
              <a:rPr lang="en-US" sz="1300" dirty="0">
                <a:solidFill>
                  <a:srgbClr val="545859">
                    <a:lumMod val="50000"/>
                  </a:srgbClr>
                </a:solidFill>
                <a:latin typeface="Agenda Regular" panose="02000603040000020004" pitchFamily="2" charset="77"/>
              </a:rPr>
              <a:t>Israeli</a:t>
            </a: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 couscous </a:t>
            </a:r>
          </a:p>
          <a:p>
            <a:pPr marL="285750" marR="0" lvl="0" indent="-285750" algn="l" defTabSz="457200" rtl="0" eaLnBrk="1" fontAlgn="auto" latinLnBrk="0" hangingPunct="1">
              <a:lnSpc>
                <a:spcPct val="100000"/>
              </a:lnSpc>
              <a:spcBef>
                <a:spcPts val="0"/>
              </a:spcBef>
              <a:spcAft>
                <a:spcPts val="200"/>
              </a:spcAft>
              <a:buClrTx/>
              <a:buSzTx/>
              <a:buFont typeface="Meiryo Bold"/>
              <a:buChar char="▸"/>
              <a:tabLst/>
              <a:defRPr/>
            </a:pP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Garlic </a:t>
            </a:r>
            <a:r>
              <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mashed potatoes</a:t>
            </a:r>
          </a:p>
          <a:p>
            <a:pPr marL="285750" marR="0" lvl="0" indent="-285750" algn="l" defTabSz="457200" rtl="0" eaLnBrk="1" fontAlgn="auto" latinLnBrk="0" hangingPunct="1">
              <a:lnSpc>
                <a:spcPct val="100000"/>
              </a:lnSpc>
              <a:spcBef>
                <a:spcPts val="0"/>
              </a:spcBef>
              <a:spcAft>
                <a:spcPts val="200"/>
              </a:spcAft>
              <a:buClrTx/>
              <a:buSzTx/>
              <a:buFont typeface="Meiryo Bold"/>
              <a:buChar char="▸"/>
              <a:tabLst/>
              <a:defRPr/>
            </a:pPr>
            <a:r>
              <a:rPr lang="en-US" sz="1300" dirty="0">
                <a:solidFill>
                  <a:srgbClr val="545859">
                    <a:lumMod val="50000"/>
                  </a:srgbClr>
                </a:solidFill>
                <a:latin typeface="Agenda Regular" panose="02000603040000020004" pitchFamily="2" charset="77"/>
              </a:rPr>
              <a:t>Wild rice</a:t>
            </a:r>
            <a:endPar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endParaRPr>
          </a:p>
          <a:p>
            <a:pPr marL="285750" marR="0" lvl="0" indent="-285750" algn="l" defTabSz="457200" rtl="0" eaLnBrk="1" fontAlgn="auto" latinLnBrk="0" hangingPunct="1">
              <a:lnSpc>
                <a:spcPct val="100000"/>
              </a:lnSpc>
              <a:spcBef>
                <a:spcPts val="0"/>
              </a:spcBef>
              <a:spcAft>
                <a:spcPts val="200"/>
              </a:spcAft>
              <a:buClrTx/>
              <a:buSzTx/>
              <a:buFont typeface="Meiryo Bold"/>
              <a:buChar char="▸"/>
              <a:tabLst/>
              <a:defRPr/>
            </a:pPr>
            <a:endPar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endParaRPr>
          </a:p>
          <a:p>
            <a:pPr marL="0" marR="0" lvl="0" indent="0" algn="l" defTabSz="457200" rtl="0" eaLnBrk="1" fontAlgn="auto" latinLnBrk="0" hangingPunct="1">
              <a:lnSpc>
                <a:spcPct val="100000"/>
              </a:lnSpc>
              <a:spcBef>
                <a:spcPts val="0"/>
              </a:spcBef>
              <a:spcAft>
                <a:spcPts val="400"/>
              </a:spcAft>
              <a:buClrTx/>
              <a:buSzTx/>
              <a:buFontTx/>
              <a:buNone/>
              <a:tabLst/>
              <a:defRPr/>
            </a:pPr>
            <a:endParaRPr lang="en-US" sz="1300" dirty="0">
              <a:solidFill>
                <a:srgbClr val="545859">
                  <a:lumMod val="50000"/>
                </a:srgbClr>
              </a:solidFill>
              <a:latin typeface="Agenda Regular" panose="02000603040000020004" pitchFamily="2" charset="77"/>
            </a:endParaRPr>
          </a:p>
          <a:p>
            <a:pPr marL="0" marR="0" lvl="0" indent="0" algn="l" defTabSz="457200" rtl="0" eaLnBrk="1" fontAlgn="auto" latinLnBrk="0" hangingPunct="1">
              <a:lnSpc>
                <a:spcPct val="100000"/>
              </a:lnSpc>
              <a:spcBef>
                <a:spcPts val="0"/>
              </a:spcBef>
              <a:spcAft>
                <a:spcPts val="400"/>
              </a:spcAft>
              <a:buClrTx/>
              <a:buSzTx/>
              <a:buFontTx/>
              <a:buNone/>
              <a:tabLst/>
              <a:defRPr/>
            </a:pPr>
            <a:endParaRPr kumimoji="0" lang="en-US" sz="1300" b="0" i="1" u="none" strike="noStrike" kern="1200" cap="none" spc="0" normalizeH="0" baseline="0" noProof="0" dirty="0">
              <a:ln>
                <a:noFill/>
              </a:ln>
              <a:solidFill>
                <a:srgbClr val="545859">
                  <a:lumMod val="50000"/>
                </a:srgbClr>
              </a:solidFill>
              <a:effectLst/>
              <a:uLnTx/>
              <a:uFillTx/>
              <a:latin typeface="Agenda RegularItalic" panose="02000603040000020004" pitchFamily="2" charset="77"/>
              <a:ea typeface="+mn-ea"/>
              <a:cs typeface="+mn-cs"/>
            </a:endParaRPr>
          </a:p>
          <a:p>
            <a:pPr marL="0" marR="0" lvl="0" indent="0" algn="l" defTabSz="457200" rtl="0" eaLnBrk="1" fontAlgn="auto" latinLnBrk="0" hangingPunct="1">
              <a:lnSpc>
                <a:spcPct val="100000"/>
              </a:lnSpc>
              <a:spcBef>
                <a:spcPts val="0"/>
              </a:spcBef>
              <a:spcAft>
                <a:spcPts val="400"/>
              </a:spcAft>
              <a:buClrTx/>
              <a:buSzTx/>
              <a:buFontTx/>
              <a:buNone/>
              <a:tabLst/>
              <a:defRPr/>
            </a:pPr>
            <a:endParaRPr kumimoji="0" lang="en-US" sz="800" b="0" i="1" u="none" strike="noStrike" kern="1200" cap="none" spc="0" normalizeH="0" baseline="0" noProof="0" dirty="0">
              <a:ln>
                <a:noFill/>
              </a:ln>
              <a:solidFill>
                <a:srgbClr val="545859">
                  <a:lumMod val="50000"/>
                </a:srgbClr>
              </a:solidFill>
              <a:effectLst/>
              <a:uLnTx/>
              <a:uFillTx/>
              <a:latin typeface="Agenda RegularItalic" panose="02000603040000020004" pitchFamily="2" charset="77"/>
              <a:ea typeface="+mn-ea"/>
              <a:cs typeface="+mn-cs"/>
            </a:endParaRPr>
          </a:p>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400" b="0" i="1" u="none" strike="noStrike" kern="1200" cap="none" spc="0" normalizeH="0" baseline="0" noProof="0" dirty="0">
                <a:ln>
                  <a:noFill/>
                </a:ln>
                <a:solidFill>
                  <a:srgbClr val="545859">
                    <a:lumMod val="50000"/>
                  </a:srgbClr>
                </a:solidFill>
                <a:effectLst/>
                <a:uLnTx/>
                <a:uFillTx/>
                <a:latin typeface="Agenda RegularItalic" panose="02000603040000020004" pitchFamily="2" charset="77"/>
                <a:ea typeface="+mn-ea"/>
                <a:cs typeface="+mn-cs"/>
              </a:rPr>
              <a:t>Entrées:</a:t>
            </a:r>
          </a:p>
          <a:p>
            <a:pPr marL="285750" marR="0" lvl="0" indent="-285750" algn="l" defTabSz="457200" rtl="0" eaLnBrk="1" fontAlgn="auto" latinLnBrk="0" hangingPunct="1">
              <a:lnSpc>
                <a:spcPct val="100000"/>
              </a:lnSpc>
              <a:spcBef>
                <a:spcPts val="0"/>
              </a:spcBef>
              <a:spcAft>
                <a:spcPts val="200"/>
              </a:spcAft>
              <a:buClrTx/>
              <a:buSzTx/>
              <a:buFont typeface="Meiryo Bold"/>
              <a:buChar char="▸"/>
              <a:tabLst/>
              <a:defRPr/>
            </a:pP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Roasted Chicken </a:t>
            </a:r>
            <a:r>
              <a:rPr lang="en-US" sz="1300" dirty="0">
                <a:solidFill>
                  <a:srgbClr val="545859">
                    <a:lumMod val="50000"/>
                  </a:srgbClr>
                </a:solidFill>
                <a:latin typeface="Agenda Regular" panose="02000603040000020004" pitchFamily="2" charset="77"/>
              </a:rPr>
              <a:t>B</a:t>
            </a:r>
            <a:r>
              <a:rPr kumimoji="0" lang="en-US" sz="1300" b="0" i="0" u="none" strike="noStrike" kern="1200" cap="none" spc="0" normalizeH="0" baseline="0" noProof="0" dirty="0" err="1">
                <a:ln>
                  <a:noFill/>
                </a:ln>
                <a:solidFill>
                  <a:srgbClr val="545859">
                    <a:lumMod val="50000"/>
                  </a:srgbClr>
                </a:solidFill>
                <a:effectLst/>
                <a:uLnTx/>
                <a:uFillTx/>
                <a:latin typeface="Agenda Regular" panose="02000603040000020004" pitchFamily="2" charset="77"/>
                <a:ea typeface="+mn-ea"/>
                <a:cs typeface="+mn-cs"/>
              </a:rPr>
              <a:t>reast</a:t>
            </a: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a:t>
            </a:r>
            <a:r>
              <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a:t>
            </a:r>
            <a:r>
              <a:rPr lang="en-US" sz="1300" dirty="0">
                <a:solidFill>
                  <a:srgbClr val="545859">
                    <a:lumMod val="50000"/>
                  </a:srgbClr>
                </a:solidFill>
                <a:latin typeface="Agenda Regular" panose="02000603040000020004" pitchFamily="2" charset="77"/>
              </a:rPr>
              <a:t>wild mushroom marsala </a:t>
            </a: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sauce</a:t>
            </a:r>
          </a:p>
          <a:p>
            <a:pPr marL="285750" marR="0" lvl="0" indent="-285750" algn="l" defTabSz="457200" rtl="0" eaLnBrk="1" fontAlgn="auto" latinLnBrk="0" hangingPunct="1">
              <a:lnSpc>
                <a:spcPct val="100000"/>
              </a:lnSpc>
              <a:spcBef>
                <a:spcPts val="0"/>
              </a:spcBef>
              <a:spcAft>
                <a:spcPts val="200"/>
              </a:spcAft>
              <a:buClrTx/>
              <a:buSzTx/>
              <a:buFont typeface="Meiryo Bold"/>
              <a:buChar char="▸"/>
              <a:tabLst/>
              <a:defRPr/>
            </a:pPr>
            <a:r>
              <a:rPr lang="en-US" sz="1300" dirty="0">
                <a:solidFill>
                  <a:srgbClr val="545859">
                    <a:lumMod val="50000"/>
                  </a:srgbClr>
                </a:solidFill>
                <a:latin typeface="Agenda Regular" panose="02000603040000020004" pitchFamily="2" charset="77"/>
              </a:rPr>
              <a:t>Chicken </a:t>
            </a:r>
            <a:r>
              <a:rPr lang="en-US" sz="1300" dirty="0" err="1">
                <a:solidFill>
                  <a:srgbClr val="545859">
                    <a:lumMod val="50000"/>
                  </a:srgbClr>
                </a:solidFill>
                <a:latin typeface="Agenda Regular" panose="02000603040000020004" pitchFamily="2" charset="77"/>
              </a:rPr>
              <a:t>Picatta</a:t>
            </a:r>
            <a:r>
              <a:rPr lang="en-US" sz="1300" dirty="0">
                <a:solidFill>
                  <a:srgbClr val="545859">
                    <a:lumMod val="50000"/>
                  </a:srgbClr>
                </a:solidFill>
                <a:latin typeface="Agenda Regular" panose="02000603040000020004" pitchFamily="2" charset="77"/>
              </a:rPr>
              <a:t>~ lemon caper </a:t>
            </a:r>
            <a:r>
              <a:rPr lang="en-US" sz="1300" dirty="0" err="1">
                <a:solidFill>
                  <a:srgbClr val="545859">
                    <a:lumMod val="50000"/>
                  </a:srgbClr>
                </a:solidFill>
                <a:latin typeface="Agenda Regular" panose="02000603040000020004" pitchFamily="2" charset="77"/>
              </a:rPr>
              <a:t>beurre</a:t>
            </a:r>
            <a:r>
              <a:rPr lang="en-US" sz="1300" dirty="0">
                <a:solidFill>
                  <a:srgbClr val="545859">
                    <a:lumMod val="50000"/>
                  </a:srgbClr>
                </a:solidFill>
                <a:latin typeface="Agenda Regular" panose="02000603040000020004" pitchFamily="2" charset="77"/>
              </a:rPr>
              <a:t> blanc</a:t>
            </a:r>
          </a:p>
          <a:p>
            <a:pPr marL="285750" marR="0" lvl="0" indent="-285750" algn="l" defTabSz="457200" rtl="0" eaLnBrk="1" fontAlgn="auto" latinLnBrk="0" hangingPunct="1">
              <a:lnSpc>
                <a:spcPct val="100000"/>
              </a:lnSpc>
              <a:spcBef>
                <a:spcPts val="0"/>
              </a:spcBef>
              <a:spcAft>
                <a:spcPts val="200"/>
              </a:spcAft>
              <a:buClrTx/>
              <a:buSzTx/>
              <a:buFont typeface="Meiryo Bold"/>
              <a:buChar char="▸"/>
              <a:tabLst/>
              <a:defRPr/>
            </a:pP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Pork Loin~</a:t>
            </a:r>
            <a:r>
              <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thyme honey mustard glaze</a:t>
            </a:r>
            <a:endPar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marL="285750" marR="0" lvl="0" indent="-285750" algn="l" defTabSz="457200" rtl="0" eaLnBrk="1" fontAlgn="auto" latinLnBrk="0" hangingPunct="1">
              <a:lnSpc>
                <a:spcPct val="100000"/>
              </a:lnSpc>
              <a:spcBef>
                <a:spcPts val="0"/>
              </a:spcBef>
              <a:spcAft>
                <a:spcPts val="200"/>
              </a:spcAft>
              <a:buClrTx/>
              <a:buSzTx/>
              <a:buFont typeface="Meiryo Bold"/>
              <a:buChar char="▸"/>
              <a:tabLst/>
              <a:defRPr/>
            </a:pPr>
            <a:r>
              <a:rPr lang="en-US" sz="1300" dirty="0">
                <a:solidFill>
                  <a:srgbClr val="545859">
                    <a:lumMod val="50000"/>
                  </a:srgbClr>
                </a:solidFill>
                <a:latin typeface="Agenda Regular" panose="02000603040000020004" pitchFamily="2" charset="77"/>
              </a:rPr>
              <a:t>Herb Crusted Baked Salmon</a:t>
            </a:r>
          </a:p>
          <a:p>
            <a:pPr marL="285750" marR="0" lvl="0" indent="-285750" algn="l" defTabSz="457200" rtl="0" eaLnBrk="1" fontAlgn="auto" latinLnBrk="0" hangingPunct="1">
              <a:lnSpc>
                <a:spcPct val="100000"/>
              </a:lnSpc>
              <a:spcBef>
                <a:spcPts val="0"/>
              </a:spcBef>
              <a:spcAft>
                <a:spcPts val="200"/>
              </a:spcAft>
              <a:buClrTx/>
              <a:buSzTx/>
              <a:buFont typeface="Meiryo Bold"/>
              <a:buChar char="▸"/>
              <a:tabLst/>
              <a:defRPr/>
            </a:pP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Blackened Mahi</a:t>
            </a:r>
            <a:r>
              <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a:t>
            </a:r>
            <a:r>
              <a:rPr kumimoji="0" lang="en-US" sz="1300" b="0" i="0" u="none" strike="noStrike" kern="1200" cap="none" spc="0" normalizeH="0" noProof="0" dirty="0" err="1">
                <a:ln>
                  <a:noFill/>
                </a:ln>
                <a:solidFill>
                  <a:srgbClr val="545859">
                    <a:lumMod val="50000"/>
                  </a:srgbClr>
                </a:solidFill>
                <a:effectLst/>
                <a:uLnTx/>
                <a:uFillTx/>
                <a:latin typeface="Agenda Regular" panose="02000603040000020004" pitchFamily="2" charset="77"/>
                <a:ea typeface="+mn-ea"/>
                <a:cs typeface="+mn-cs"/>
              </a:rPr>
              <a:t>Mahi</a:t>
            </a:r>
            <a:r>
              <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mango &amp; tomatillo salsa</a:t>
            </a:r>
            <a:endPar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marL="285750" marR="0" lvl="0" indent="-285750" algn="l" defTabSz="457200" rtl="0" eaLnBrk="1" fontAlgn="auto" latinLnBrk="0" hangingPunct="1">
              <a:lnSpc>
                <a:spcPct val="100000"/>
              </a:lnSpc>
              <a:spcBef>
                <a:spcPts val="0"/>
              </a:spcBef>
              <a:spcAft>
                <a:spcPts val="200"/>
              </a:spcAft>
              <a:buClrTx/>
              <a:buSzTx/>
              <a:buFont typeface="Meiryo Bold"/>
              <a:buChar char="▸"/>
              <a:tabLst/>
              <a:defRPr/>
            </a:pP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Sliced</a:t>
            </a:r>
            <a:r>
              <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a:t>
            </a: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Roasted</a:t>
            </a:r>
            <a:r>
              <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Top Sirloin~ gorgonzola sauce</a:t>
            </a:r>
            <a:endPar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marL="285750" marR="0" lvl="0" indent="-285750" algn="l" defTabSz="457200" rtl="0" eaLnBrk="1" fontAlgn="auto" latinLnBrk="0" hangingPunct="1">
              <a:lnSpc>
                <a:spcPct val="100000"/>
              </a:lnSpc>
              <a:spcBef>
                <a:spcPts val="0"/>
              </a:spcBef>
              <a:spcAft>
                <a:spcPts val="200"/>
              </a:spcAft>
              <a:buClrTx/>
              <a:buSzTx/>
              <a:buFont typeface="Meiryo Bold"/>
              <a:buChar char="▸"/>
              <a:tabLst/>
              <a:defRPr/>
            </a:pP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Grilled Tofu~</a:t>
            </a:r>
            <a:r>
              <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a:t>
            </a: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seasonal vegetables</a:t>
            </a:r>
            <a:endParaRPr lang="en-US" dirty="0"/>
          </a:p>
        </p:txBody>
      </p:sp>
      <p:sp>
        <p:nvSpPr>
          <p:cNvPr id="10" name="TextBox 9">
            <a:extLst>
              <a:ext uri="{FF2B5EF4-FFF2-40B4-BE49-F238E27FC236}">
                <a16:creationId xmlns:a16="http://schemas.microsoft.com/office/drawing/2014/main" id="{E1ECEDC6-074F-C748-8258-66C5EC6D31AC}"/>
              </a:ext>
            </a:extLst>
          </p:cNvPr>
          <p:cNvSpPr txBox="1"/>
          <p:nvPr/>
        </p:nvSpPr>
        <p:spPr>
          <a:xfrm>
            <a:off x="2739294" y="2636012"/>
            <a:ext cx="3978544" cy="574516"/>
          </a:xfrm>
          <a:prstGeom prst="rect">
            <a:avLst/>
          </a:prstGeom>
          <a:noFill/>
        </p:spPr>
        <p:txBody>
          <a:bodyPr wrap="square" rtlCol="0">
            <a:spAutoFit/>
          </a:bodyPr>
          <a:lstStyle/>
          <a:p>
            <a:pPr lvl="0">
              <a:spcAft>
                <a:spcPts val="400"/>
              </a:spcAft>
              <a:defRPr/>
            </a:pPr>
            <a:r>
              <a:rPr lang="en-US" sz="1400" b="1" dirty="0">
                <a:solidFill>
                  <a:srgbClr val="001450"/>
                </a:solidFill>
                <a:latin typeface="Agenda-Bold" panose="02000603040000020004" pitchFamily="2" charset="77"/>
              </a:rPr>
              <a:t>Choice of One Entrée – $39 </a:t>
            </a:r>
            <a:r>
              <a:rPr lang="en-US" sz="1400" dirty="0">
                <a:solidFill>
                  <a:srgbClr val="001450"/>
                </a:solidFill>
                <a:latin typeface="Agenda-Bold" panose="02000603040000020004" pitchFamily="2" charset="77"/>
              </a:rPr>
              <a:t>per guest</a:t>
            </a:r>
            <a:endParaRPr kumimoji="0" lang="en-US" sz="14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endParaRPr>
          </a:p>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Choice of Two </a:t>
            </a:r>
            <a:r>
              <a:rPr lang="en-US" sz="1400" b="1" dirty="0">
                <a:solidFill>
                  <a:schemeClr val="accent3"/>
                </a:solidFill>
                <a:latin typeface="Agenda-Bold" panose="02000603040000020004" pitchFamily="2" charset="77"/>
              </a:rPr>
              <a:t>E</a:t>
            </a:r>
            <a:r>
              <a:rPr kumimoji="0" lang="en-US" sz="1400" b="1" i="0" u="none" strike="noStrike" kern="1200" cap="none" spc="0" normalizeH="0" baseline="0" noProof="0" dirty="0" err="1">
                <a:ln>
                  <a:noFill/>
                </a:ln>
                <a:solidFill>
                  <a:schemeClr val="accent3"/>
                </a:solidFill>
                <a:effectLst/>
                <a:uLnTx/>
                <a:uFillTx/>
                <a:latin typeface="Agenda-Bold" panose="02000603040000020004" pitchFamily="2" charset="77"/>
                <a:ea typeface="+mn-ea"/>
                <a:cs typeface="+mn-cs"/>
              </a:rPr>
              <a:t>ntrées</a:t>
            </a:r>
            <a:r>
              <a:rPr kumimoji="0" lang="en-US" sz="14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 – $47 </a:t>
            </a:r>
            <a:r>
              <a:rPr kumimoji="0" lang="en-US" sz="1400" b="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per guest</a:t>
            </a:r>
          </a:p>
        </p:txBody>
      </p:sp>
      <p:sp>
        <p:nvSpPr>
          <p:cNvPr id="2" name="Slide Number Placeholder 1">
            <a:extLst>
              <a:ext uri="{FF2B5EF4-FFF2-40B4-BE49-F238E27FC236}">
                <a16:creationId xmlns:a16="http://schemas.microsoft.com/office/drawing/2014/main" id="{20E59BD6-20FA-459C-8066-99AD63DD9172}"/>
              </a:ext>
            </a:extLst>
          </p:cNvPr>
          <p:cNvSpPr>
            <a:spLocks noGrp="1"/>
          </p:cNvSpPr>
          <p:nvPr>
            <p:ph type="sldNum" sz="quarter" idx="12"/>
          </p:nvPr>
        </p:nvSpPr>
        <p:spPr/>
        <p:txBody>
          <a:bodyPr/>
          <a:lstStyle/>
          <a:p>
            <a:fld id="{259BA683-ED57-A245-A1B0-0A2DEED8498B}" type="slidenum">
              <a:rPr lang="en-US" smtClean="0"/>
              <a:t>13</a:t>
            </a:fld>
            <a:endParaRPr lang="en-US" dirty="0"/>
          </a:p>
        </p:txBody>
      </p:sp>
      <p:sp>
        <p:nvSpPr>
          <p:cNvPr id="3" name="Rectangle 2"/>
          <p:cNvSpPr/>
          <p:nvPr/>
        </p:nvSpPr>
        <p:spPr>
          <a:xfrm>
            <a:off x="240891" y="7534018"/>
            <a:ext cx="8578644" cy="223138"/>
          </a:xfrm>
          <a:prstGeom prst="rect">
            <a:avLst/>
          </a:prstGeom>
        </p:spPr>
        <p:txBody>
          <a:bodyPr wrap="square">
            <a:spAutoFit/>
          </a:bodyPr>
          <a:lstStyle/>
          <a:p>
            <a:pPr lvl="0"/>
            <a:r>
              <a:rPr lang="en-US" sz="850" dirty="0">
                <a:solidFill>
                  <a:srgbClr val="545859"/>
                </a:solidFill>
                <a:latin typeface="Agenda Regular" panose="02000603040000020004"/>
              </a:rPr>
              <a:t>All pricing is per person, a 21% taxable service charge and 9.5% sales tax will apply to all food and non-liquor beverage. Pricing ,sales tax and service charge are subject to change</a:t>
            </a:r>
            <a:endParaRPr lang="en-US" dirty="0">
              <a:solidFill>
                <a:srgbClr val="545859"/>
              </a:solidFill>
            </a:endParaRPr>
          </a:p>
        </p:txBody>
      </p:sp>
    </p:spTree>
    <p:extLst>
      <p:ext uri="{BB962C8B-B14F-4D97-AF65-F5344CB8AC3E}">
        <p14:creationId xmlns:p14="http://schemas.microsoft.com/office/powerpoint/2010/main" val="763674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201794-5805-D64E-A305-D3021E7DEF72}"/>
              </a:ext>
            </a:extLst>
          </p:cNvPr>
          <p:cNvSpPr/>
          <p:nvPr/>
        </p:nvSpPr>
        <p:spPr>
          <a:xfrm>
            <a:off x="-2745" y="0"/>
            <a:ext cx="4302493" cy="777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A78EA56-B994-A643-B262-6F0EAA97D59E}"/>
              </a:ext>
            </a:extLst>
          </p:cNvPr>
          <p:cNvPicPr>
            <a:picLocks noChangeAspect="1"/>
          </p:cNvPicPr>
          <p:nvPr/>
        </p:nvPicPr>
        <p:blipFill>
          <a:blip r:embed="rId2"/>
          <a:srcRect/>
          <a:stretch/>
        </p:blipFill>
        <p:spPr>
          <a:xfrm>
            <a:off x="671215" y="677194"/>
            <a:ext cx="2905539" cy="2905539"/>
          </a:xfrm>
          <a:prstGeom prst="rect">
            <a:avLst/>
          </a:prstGeom>
        </p:spPr>
      </p:pic>
      <p:pic>
        <p:nvPicPr>
          <p:cNvPr id="7" name="Picture 6">
            <a:extLst>
              <a:ext uri="{FF2B5EF4-FFF2-40B4-BE49-F238E27FC236}">
                <a16:creationId xmlns:a16="http://schemas.microsoft.com/office/drawing/2014/main" id="{5646F439-52C9-9C4E-9F19-00065F2273F2}"/>
              </a:ext>
            </a:extLst>
          </p:cNvPr>
          <p:cNvPicPr>
            <a:picLocks noChangeAspect="1"/>
          </p:cNvPicPr>
          <p:nvPr/>
        </p:nvPicPr>
        <p:blipFill>
          <a:blip r:embed="rId3"/>
          <a:srcRect/>
          <a:stretch/>
        </p:blipFill>
        <p:spPr>
          <a:xfrm>
            <a:off x="671215" y="4189667"/>
            <a:ext cx="2905539" cy="2905539"/>
          </a:xfrm>
          <a:prstGeom prst="rect">
            <a:avLst/>
          </a:prstGeom>
        </p:spPr>
      </p:pic>
      <p:sp>
        <p:nvSpPr>
          <p:cNvPr id="14" name="TextBox 13">
            <a:extLst>
              <a:ext uri="{FF2B5EF4-FFF2-40B4-BE49-F238E27FC236}">
                <a16:creationId xmlns:a16="http://schemas.microsoft.com/office/drawing/2014/main" id="{CDB6964B-C1A5-A74A-B445-1001ADFE73E3}"/>
              </a:ext>
            </a:extLst>
          </p:cNvPr>
          <p:cNvSpPr txBox="1"/>
          <p:nvPr/>
        </p:nvSpPr>
        <p:spPr>
          <a:xfrm>
            <a:off x="4808313" y="807070"/>
            <a:ext cx="7538519" cy="584775"/>
          </a:xfrm>
          <a:prstGeom prst="rect">
            <a:avLst/>
          </a:prstGeom>
          <a:noFill/>
        </p:spPr>
        <p:txBody>
          <a:bodyPr wrap="square" rtlCol="0" anchor="ctr">
            <a:spAutoFit/>
          </a:bodyPr>
          <a:lstStyle/>
          <a:p>
            <a:pPr algn="ctr"/>
            <a:r>
              <a:rPr lang="en-US" sz="3200" spc="300" dirty="0">
                <a:solidFill>
                  <a:schemeClr val="tx1">
                    <a:lumMod val="50000"/>
                  </a:schemeClr>
                </a:solidFill>
                <a:latin typeface="Agenda Light" panose="02000603040000020004" pitchFamily="2" charset="77"/>
              </a:rPr>
              <a:t>THEMED BUFFET LUNCH</a:t>
            </a:r>
          </a:p>
        </p:txBody>
      </p:sp>
      <p:sp>
        <p:nvSpPr>
          <p:cNvPr id="15" name="TextBox 14">
            <a:extLst>
              <a:ext uri="{FF2B5EF4-FFF2-40B4-BE49-F238E27FC236}">
                <a16:creationId xmlns:a16="http://schemas.microsoft.com/office/drawing/2014/main" id="{E000BD8B-E482-A546-A618-5DEABF971E74}"/>
              </a:ext>
            </a:extLst>
          </p:cNvPr>
          <p:cNvSpPr txBox="1"/>
          <p:nvPr/>
        </p:nvSpPr>
        <p:spPr>
          <a:xfrm>
            <a:off x="4809594" y="398384"/>
            <a:ext cx="7538519" cy="292388"/>
          </a:xfrm>
          <a:prstGeom prst="rect">
            <a:avLst/>
          </a:prstGeom>
          <a:noFill/>
        </p:spPr>
        <p:txBody>
          <a:bodyPr wrap="square" rtlCol="0" anchor="ctr">
            <a:spAutoFit/>
          </a:bodyPr>
          <a:lstStyle/>
          <a:p>
            <a:pPr algn="ctr"/>
            <a:r>
              <a:rPr lang="en-US" sz="1300" spc="300">
                <a:solidFill>
                  <a:schemeClr val="tx1">
                    <a:lumMod val="50000"/>
                  </a:schemeClr>
                </a:solidFill>
                <a:latin typeface="Agenda-Medium" panose="02000603040000020004" pitchFamily="2" charset="77"/>
              </a:rPr>
              <a:t>LUNCH</a:t>
            </a:r>
          </a:p>
        </p:txBody>
      </p:sp>
      <p:cxnSp>
        <p:nvCxnSpPr>
          <p:cNvPr id="16" name="Straight Connector 15">
            <a:extLst>
              <a:ext uri="{FF2B5EF4-FFF2-40B4-BE49-F238E27FC236}">
                <a16:creationId xmlns:a16="http://schemas.microsoft.com/office/drawing/2014/main" id="{7A5C87C3-FDAA-1144-9862-B963D7E23E32}"/>
              </a:ext>
            </a:extLst>
          </p:cNvPr>
          <p:cNvCxnSpPr>
            <a:cxnSpLocks/>
          </p:cNvCxnSpPr>
          <p:nvPr/>
        </p:nvCxnSpPr>
        <p:spPr>
          <a:xfrm>
            <a:off x="7933805" y="677194"/>
            <a:ext cx="122331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E48C599-41D3-D74B-9238-EBC5E4509D15}"/>
              </a:ext>
            </a:extLst>
          </p:cNvPr>
          <p:cNvSpPr txBox="1"/>
          <p:nvPr/>
        </p:nvSpPr>
        <p:spPr>
          <a:xfrm>
            <a:off x="4522788" y="1926779"/>
            <a:ext cx="4054784"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SOUTHERN COMFORT  </a:t>
            </a:r>
            <a:r>
              <a:rPr kumimoji="0" lang="en-US" sz="1600" b="0" i="0" u="none" strike="noStrike" kern="1200" cap="none" spc="0" normalizeH="0" baseline="0" noProof="0" dirty="0">
                <a:ln>
                  <a:noFill/>
                </a:ln>
                <a:solidFill>
                  <a:schemeClr val="accent3"/>
                </a:solidFill>
                <a:effectLst/>
                <a:uLnTx/>
                <a:uFillTx/>
                <a:latin typeface="Agenda Light" panose="02000603040000020004" pitchFamily="2" charset="77"/>
                <a:ea typeface="+mn-ea"/>
                <a:cs typeface="+mn-cs"/>
              </a:rPr>
              <a:t>|</a:t>
            </a:r>
            <a:r>
              <a:rPr kumimoji="0" lang="en-US" sz="16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   $ </a:t>
            </a:r>
            <a:r>
              <a:rPr lang="en-US" sz="1600" b="1" dirty="0">
                <a:solidFill>
                  <a:schemeClr val="accent3"/>
                </a:solidFill>
                <a:latin typeface="Agenda-Bold" panose="02000603040000020004" pitchFamily="2" charset="77"/>
              </a:rPr>
              <a:t>42</a:t>
            </a:r>
            <a:r>
              <a:rPr kumimoji="0" lang="en-US" sz="16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 </a:t>
            </a:r>
            <a:r>
              <a:rPr kumimoji="0" lang="en-US" sz="1200" b="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per guest</a:t>
            </a:r>
            <a:endParaRPr lang="en-US" sz="1200" dirty="0">
              <a:solidFill>
                <a:schemeClr val="accent3"/>
              </a:solidFill>
              <a:latin typeface="Agenda-Bold" panose="02000603040000020004" pitchFamily="2" charset="77"/>
            </a:endParaRPr>
          </a:p>
        </p:txBody>
      </p:sp>
      <p:sp>
        <p:nvSpPr>
          <p:cNvPr id="18" name="TextBox 17">
            <a:extLst>
              <a:ext uri="{FF2B5EF4-FFF2-40B4-BE49-F238E27FC236}">
                <a16:creationId xmlns:a16="http://schemas.microsoft.com/office/drawing/2014/main" id="{94287436-521B-3844-8C72-5A847832E417}"/>
              </a:ext>
            </a:extLst>
          </p:cNvPr>
          <p:cNvSpPr txBox="1"/>
          <p:nvPr/>
        </p:nvSpPr>
        <p:spPr>
          <a:xfrm>
            <a:off x="4501568" y="1996167"/>
            <a:ext cx="3954018" cy="2251899"/>
          </a:xfrm>
          <a:prstGeom prst="rect">
            <a:avLst/>
          </a:prstGeom>
          <a:noFill/>
        </p:spPr>
        <p:txBody>
          <a:bodyPr wrap="square" numCol="1" rtlCol="0">
            <a:spAutoFit/>
          </a:bodyPr>
          <a:lstStyle/>
          <a:p>
            <a:pPr>
              <a:spcAft>
                <a:spcPts val="400"/>
              </a:spcAft>
            </a:pPr>
            <a:endParaRPr lang="en-US" sz="1300" dirty="0">
              <a:solidFill>
                <a:schemeClr val="tx1">
                  <a:lumMod val="50000"/>
                </a:schemeClr>
              </a:solidFill>
              <a:latin typeface="Agenda Regular" panose="02000603040000020004" pitchFamily="2" charset="77"/>
            </a:endParaRP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Herb Roasted Chicken Breast~ natural juices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Sliced Herb Marinated Tri-Tip~ port demi-glace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White Cheddar Mac &amp; Cheese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Balsamic Grilled Vegetables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Creamy Dill Potato Salad</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Mixed Green Salad~ cucumbers, cherry tomatoes, julienned carrots, basaltic vinaigrette, ranch</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Mini Cherry Pies</a:t>
            </a:r>
          </a:p>
        </p:txBody>
      </p:sp>
      <p:sp>
        <p:nvSpPr>
          <p:cNvPr id="19" name="TextBox 18">
            <a:extLst>
              <a:ext uri="{FF2B5EF4-FFF2-40B4-BE49-F238E27FC236}">
                <a16:creationId xmlns:a16="http://schemas.microsoft.com/office/drawing/2014/main" id="{8103BAA9-E9F7-1C44-84EF-E57E85C372F0}"/>
              </a:ext>
            </a:extLst>
          </p:cNvPr>
          <p:cNvSpPr txBox="1"/>
          <p:nvPr/>
        </p:nvSpPr>
        <p:spPr>
          <a:xfrm>
            <a:off x="5566445" y="1371222"/>
            <a:ext cx="5958038" cy="466794"/>
          </a:xfrm>
          <a:prstGeom prst="rect">
            <a:avLst/>
          </a:prstGeom>
          <a:noFill/>
        </p:spPr>
        <p:txBody>
          <a:bodyPr wrap="square" rtlCol="0">
            <a:spAutoFit/>
          </a:bodyPr>
          <a:lstStyle/>
          <a:p>
            <a:pPr lvl="0" algn="ctr">
              <a:spcAft>
                <a:spcPts val="400"/>
              </a:spcAft>
            </a:pPr>
            <a:r>
              <a:rPr lang="en-US" sz="1050" dirty="0">
                <a:solidFill>
                  <a:srgbClr val="545859">
                    <a:lumMod val="50000"/>
                  </a:srgbClr>
                </a:solidFill>
                <a:latin typeface="Agenda Regular" panose="02000603040000020004" pitchFamily="2" charset="77"/>
              </a:rPr>
              <a:t>Buffet Require a Minimum of 25 guests: (1) Hour of Service: Priced Per Person  </a:t>
            </a:r>
          </a:p>
          <a:p>
            <a:pPr lvl="0" algn="ctr">
              <a:spcAft>
                <a:spcPts val="400"/>
              </a:spcAft>
            </a:pPr>
            <a:r>
              <a:rPr lang="en-US" sz="1050" dirty="0">
                <a:solidFill>
                  <a:srgbClr val="545859">
                    <a:lumMod val="50000"/>
                  </a:srgbClr>
                </a:solidFill>
                <a:latin typeface="Agenda Regular" panose="02000603040000020004" pitchFamily="2" charset="77"/>
              </a:rPr>
              <a:t>Includes:  Freshly Brewed Coffee, Assorted Hot Tea, Iced Tea</a:t>
            </a:r>
            <a:endParaRPr lang="en-US" sz="1050" dirty="0">
              <a:solidFill>
                <a:schemeClr val="tx1">
                  <a:lumMod val="50000"/>
                </a:schemeClr>
              </a:solidFill>
              <a:latin typeface="Agenda Regular" panose="02000603040000020004" pitchFamily="2" charset="77"/>
            </a:endParaRPr>
          </a:p>
        </p:txBody>
      </p:sp>
      <p:sp>
        <p:nvSpPr>
          <p:cNvPr id="20" name="TextBox 19">
            <a:extLst>
              <a:ext uri="{FF2B5EF4-FFF2-40B4-BE49-F238E27FC236}">
                <a16:creationId xmlns:a16="http://schemas.microsoft.com/office/drawing/2014/main" id="{BBD2F502-80D8-8A49-950B-27F6B44FE7B1}"/>
              </a:ext>
            </a:extLst>
          </p:cNvPr>
          <p:cNvSpPr txBox="1"/>
          <p:nvPr/>
        </p:nvSpPr>
        <p:spPr>
          <a:xfrm>
            <a:off x="8794503" y="1971906"/>
            <a:ext cx="3501032"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FIESTA   </a:t>
            </a:r>
            <a:r>
              <a:rPr kumimoji="0" lang="en-US" sz="1600" b="0" i="0" u="none" strike="noStrike" kern="1200" cap="none" spc="0" normalizeH="0" baseline="0" noProof="0" dirty="0">
                <a:ln>
                  <a:noFill/>
                </a:ln>
                <a:solidFill>
                  <a:schemeClr val="accent3"/>
                </a:solidFill>
                <a:effectLst/>
                <a:uLnTx/>
                <a:uFillTx/>
                <a:latin typeface="Agenda Light" panose="02000603040000020004" pitchFamily="2" charset="77"/>
                <a:ea typeface="+mn-ea"/>
                <a:cs typeface="+mn-cs"/>
              </a:rPr>
              <a:t>|</a:t>
            </a:r>
            <a:r>
              <a:rPr kumimoji="0" lang="en-US" sz="16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   $ </a:t>
            </a:r>
            <a:r>
              <a:rPr lang="en-US" sz="1600" b="1" noProof="0" dirty="0">
                <a:solidFill>
                  <a:schemeClr val="accent3"/>
                </a:solidFill>
                <a:latin typeface="Agenda-Bold" panose="02000603040000020004" pitchFamily="2" charset="77"/>
              </a:rPr>
              <a:t>38</a:t>
            </a:r>
            <a:r>
              <a:rPr kumimoji="0" lang="en-US" sz="16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 </a:t>
            </a:r>
            <a:r>
              <a:rPr kumimoji="0" lang="en-US" sz="1200" b="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per guest</a:t>
            </a:r>
            <a:endParaRPr lang="en-US" sz="1200" dirty="0">
              <a:solidFill>
                <a:schemeClr val="accent3"/>
              </a:solidFill>
              <a:latin typeface="Agenda-Bold" panose="02000603040000020004" pitchFamily="2" charset="77"/>
            </a:endParaRPr>
          </a:p>
        </p:txBody>
      </p:sp>
      <p:sp>
        <p:nvSpPr>
          <p:cNvPr id="22" name="TextBox 21">
            <a:extLst>
              <a:ext uri="{FF2B5EF4-FFF2-40B4-BE49-F238E27FC236}">
                <a16:creationId xmlns:a16="http://schemas.microsoft.com/office/drawing/2014/main" id="{FEF062DA-F87D-8F44-BE61-D325B3F1424D}"/>
              </a:ext>
            </a:extLst>
          </p:cNvPr>
          <p:cNvSpPr txBox="1"/>
          <p:nvPr/>
        </p:nvSpPr>
        <p:spPr>
          <a:xfrm>
            <a:off x="4565355" y="4693371"/>
            <a:ext cx="3963541"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TASTE OF ITALY  </a:t>
            </a:r>
            <a:r>
              <a:rPr kumimoji="0" lang="en-US" sz="1600" b="0" i="0" u="none" strike="noStrike" kern="1200" cap="none" spc="0" normalizeH="0" baseline="0" noProof="0" dirty="0">
                <a:ln>
                  <a:noFill/>
                </a:ln>
                <a:solidFill>
                  <a:schemeClr val="accent3"/>
                </a:solidFill>
                <a:effectLst/>
                <a:uLnTx/>
                <a:uFillTx/>
                <a:latin typeface="Agenda Light" panose="02000603040000020004" pitchFamily="2" charset="77"/>
                <a:ea typeface="+mn-ea"/>
                <a:cs typeface="+mn-cs"/>
              </a:rPr>
              <a:t>|</a:t>
            </a:r>
            <a:r>
              <a:rPr lang="en-US" sz="1600" b="1" dirty="0">
                <a:solidFill>
                  <a:schemeClr val="accent3"/>
                </a:solidFill>
                <a:latin typeface="Agenda-Bold" panose="02000603040000020004" pitchFamily="2" charset="77"/>
              </a:rPr>
              <a:t>  </a:t>
            </a:r>
            <a:r>
              <a:rPr kumimoji="0" lang="en-US" sz="16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 </a:t>
            </a:r>
            <a:r>
              <a:rPr lang="en-US" sz="1600" b="1" noProof="0" dirty="0">
                <a:solidFill>
                  <a:schemeClr val="accent3"/>
                </a:solidFill>
                <a:latin typeface="Agenda-Bold" panose="02000603040000020004" pitchFamily="2" charset="77"/>
              </a:rPr>
              <a:t>38</a:t>
            </a:r>
            <a:r>
              <a:rPr kumimoji="0" lang="en-US" sz="16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 </a:t>
            </a:r>
            <a:r>
              <a:rPr kumimoji="0" lang="en-US" sz="1200" b="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per guest</a:t>
            </a:r>
            <a:endParaRPr lang="en-US" sz="1200" dirty="0">
              <a:solidFill>
                <a:schemeClr val="accent3"/>
              </a:solidFill>
              <a:latin typeface="Agenda-Bold" panose="02000603040000020004" pitchFamily="2" charset="77"/>
            </a:endParaRPr>
          </a:p>
        </p:txBody>
      </p:sp>
      <p:sp>
        <p:nvSpPr>
          <p:cNvPr id="23" name="TextBox 22">
            <a:extLst>
              <a:ext uri="{FF2B5EF4-FFF2-40B4-BE49-F238E27FC236}">
                <a16:creationId xmlns:a16="http://schemas.microsoft.com/office/drawing/2014/main" id="{9FD6FF79-FE6E-1C45-ACE1-A93B6580DB5D}"/>
              </a:ext>
            </a:extLst>
          </p:cNvPr>
          <p:cNvSpPr txBox="1"/>
          <p:nvPr/>
        </p:nvSpPr>
        <p:spPr>
          <a:xfrm>
            <a:off x="4565355" y="5006862"/>
            <a:ext cx="4133048" cy="2446824"/>
          </a:xfrm>
          <a:prstGeom prst="rect">
            <a:avLst/>
          </a:prstGeom>
          <a:noFill/>
        </p:spPr>
        <p:txBody>
          <a:bodyPr wrap="square" numCol="1" rtlCol="0">
            <a:spAutoFit/>
          </a:bodyPr>
          <a:lstStyle/>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Penne pasta, roasted red peppers, plum tomatoes, </a:t>
            </a:r>
            <a:r>
              <a:rPr lang="en-US" sz="1300" dirty="0" err="1">
                <a:solidFill>
                  <a:schemeClr val="tx1">
                    <a:lumMod val="50000"/>
                  </a:schemeClr>
                </a:solidFill>
                <a:latin typeface="Agenda Regular" panose="02000603040000020004" pitchFamily="2" charset="77"/>
              </a:rPr>
              <a:t>kalamata</a:t>
            </a:r>
            <a:r>
              <a:rPr lang="en-US" sz="1300" dirty="0">
                <a:solidFill>
                  <a:schemeClr val="tx1">
                    <a:lumMod val="50000"/>
                  </a:schemeClr>
                </a:solidFill>
                <a:latin typeface="Agenda Regular" panose="02000603040000020004" pitchFamily="2" charset="77"/>
              </a:rPr>
              <a:t> olives, feta, balsamic vinaigrette</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Chicken parmesan~ breaded chicken breast, marinara sauce, mozzarella cheese</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Tuscan Bean Soup</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Arugula Salad~ crispy prosciutto, shaved parmesan. lemon-oregano vinaigrette</a:t>
            </a:r>
          </a:p>
          <a:p>
            <a:pPr marL="285750" indent="-285750">
              <a:spcAft>
                <a:spcPts val="200"/>
              </a:spcAft>
              <a:buFont typeface="Meiryo Bold"/>
              <a:buChar char="▸"/>
            </a:pPr>
            <a:r>
              <a:rPr lang="en-US" sz="1300" dirty="0" err="1">
                <a:solidFill>
                  <a:schemeClr val="tx1">
                    <a:lumMod val="50000"/>
                  </a:schemeClr>
                </a:solidFill>
                <a:latin typeface="Agenda Regular" panose="02000603040000020004" pitchFamily="2" charset="77"/>
              </a:rPr>
              <a:t>Caprese</a:t>
            </a:r>
            <a:r>
              <a:rPr lang="en-US" sz="1300" dirty="0">
                <a:solidFill>
                  <a:schemeClr val="tx1">
                    <a:lumMod val="50000"/>
                  </a:schemeClr>
                </a:solidFill>
                <a:latin typeface="Agenda Regular" panose="02000603040000020004" pitchFamily="2" charset="77"/>
              </a:rPr>
              <a:t> Salad~ buffalo mozzarella, vine ripened tomatoes, fresh basil, balsamic reduction, olive oil</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Garlic bread</a:t>
            </a:r>
          </a:p>
          <a:p>
            <a:pPr marL="285750" indent="-285750">
              <a:spcAft>
                <a:spcPts val="200"/>
              </a:spcAft>
              <a:buFont typeface="Meiryo Bold"/>
              <a:buChar char="▸"/>
            </a:pPr>
            <a:r>
              <a:rPr lang="en-US" sz="1300" dirty="0" err="1">
                <a:solidFill>
                  <a:schemeClr val="tx1">
                    <a:lumMod val="50000"/>
                  </a:schemeClr>
                </a:solidFill>
                <a:latin typeface="Agenda Regular" panose="02000603040000020004" pitchFamily="2" charset="77"/>
              </a:rPr>
              <a:t>Tirimisu</a:t>
            </a:r>
            <a:endParaRPr lang="en-US" sz="1300" dirty="0">
              <a:solidFill>
                <a:schemeClr val="tx1">
                  <a:lumMod val="50000"/>
                </a:schemeClr>
              </a:solidFill>
              <a:latin typeface="Agenda Regular" panose="02000603040000020004" pitchFamily="2" charset="77"/>
            </a:endParaRPr>
          </a:p>
        </p:txBody>
      </p:sp>
      <p:sp>
        <p:nvSpPr>
          <p:cNvPr id="24" name="TextBox 23">
            <a:extLst>
              <a:ext uri="{FF2B5EF4-FFF2-40B4-BE49-F238E27FC236}">
                <a16:creationId xmlns:a16="http://schemas.microsoft.com/office/drawing/2014/main" id="{962A06F4-6FFF-5A42-8354-734E7DB32558}"/>
              </a:ext>
            </a:extLst>
          </p:cNvPr>
          <p:cNvSpPr txBox="1"/>
          <p:nvPr/>
        </p:nvSpPr>
        <p:spPr>
          <a:xfrm>
            <a:off x="8781094" y="2050717"/>
            <a:ext cx="3839949" cy="2698175"/>
          </a:xfrm>
          <a:prstGeom prst="rect">
            <a:avLst/>
          </a:prstGeom>
          <a:noFill/>
        </p:spPr>
        <p:txBody>
          <a:bodyPr wrap="square" numCol="1" rtlCol="0">
            <a:spAutoFit/>
          </a:bodyPr>
          <a:lstStyle/>
          <a:p>
            <a:pPr>
              <a:spcAft>
                <a:spcPts val="200"/>
              </a:spcAft>
            </a:pPr>
            <a:endParaRPr lang="en-US" sz="1300" dirty="0">
              <a:solidFill>
                <a:schemeClr val="tx1">
                  <a:lumMod val="50000"/>
                </a:schemeClr>
              </a:solidFill>
              <a:latin typeface="Agenda Regular" panose="02000603040000020004" pitchFamily="2" charset="77"/>
            </a:endParaRP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Chicken Fajitas~ sautéed onion, bell pepper</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P</a:t>
            </a:r>
            <a:r>
              <a:rPr lang="en-US" sz="1300" dirty="0">
                <a:solidFill>
                  <a:srgbClr val="545859">
                    <a:lumMod val="50000"/>
                  </a:srgbClr>
                </a:solidFill>
                <a:latin typeface="Agenda Regular" panose="02000603040000020004" pitchFamily="2" charset="77"/>
              </a:rPr>
              <a:t>ico de </a:t>
            </a:r>
            <a:r>
              <a:rPr lang="en-US" sz="1300" dirty="0" err="1">
                <a:solidFill>
                  <a:srgbClr val="545859">
                    <a:lumMod val="50000"/>
                  </a:srgbClr>
                </a:solidFill>
                <a:latin typeface="Agenda Regular" panose="02000603040000020004" pitchFamily="2" charset="77"/>
              </a:rPr>
              <a:t>gallo</a:t>
            </a:r>
            <a:r>
              <a:rPr lang="en-US" sz="1300" dirty="0">
                <a:solidFill>
                  <a:srgbClr val="545859">
                    <a:lumMod val="50000"/>
                  </a:srgbClr>
                </a:solidFill>
                <a:latin typeface="Agenda Regular" panose="02000603040000020004" pitchFamily="2" charset="77"/>
              </a:rPr>
              <a:t>, lime, cabbage, sour cream, guacamole, shredded jack cheese and flour tortillas</a:t>
            </a:r>
            <a:endParaRPr lang="en-US" sz="1300" dirty="0">
              <a:solidFill>
                <a:schemeClr val="tx1">
                  <a:lumMod val="50000"/>
                </a:schemeClr>
              </a:solidFill>
              <a:latin typeface="Agenda Regular" panose="02000603040000020004" pitchFamily="2" charset="77"/>
            </a:endParaRP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Cheese Enchiladas~  </a:t>
            </a:r>
            <a:r>
              <a:rPr lang="en-US" sz="1300" dirty="0" err="1">
                <a:solidFill>
                  <a:schemeClr val="tx1">
                    <a:lumMod val="50000"/>
                  </a:schemeClr>
                </a:solidFill>
                <a:latin typeface="Agenda Regular" panose="02000603040000020004" pitchFamily="2" charset="77"/>
              </a:rPr>
              <a:t>queso</a:t>
            </a:r>
            <a:r>
              <a:rPr lang="en-US" sz="1300" dirty="0">
                <a:solidFill>
                  <a:schemeClr val="tx1">
                    <a:lumMod val="50000"/>
                  </a:schemeClr>
                </a:solidFill>
                <a:latin typeface="Agenda Regular" panose="02000603040000020004" pitchFamily="2" charset="77"/>
              </a:rPr>
              <a:t> fresco</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Mexican Rice</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Refried Pinto Beans</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Santa Fe Salad~ crisp romaine, roasted corn, tomatoes, black beans, chipotle ranch dressing</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Tortilla chips &amp; roasted salsa</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Cinnamon churros</a:t>
            </a:r>
          </a:p>
        </p:txBody>
      </p:sp>
      <p:sp>
        <p:nvSpPr>
          <p:cNvPr id="2" name="Slide Number Placeholder 1">
            <a:extLst>
              <a:ext uri="{FF2B5EF4-FFF2-40B4-BE49-F238E27FC236}">
                <a16:creationId xmlns:a16="http://schemas.microsoft.com/office/drawing/2014/main" id="{1754214D-8360-4E53-B1C7-ACD1D3963F83}"/>
              </a:ext>
            </a:extLst>
          </p:cNvPr>
          <p:cNvSpPr>
            <a:spLocks noGrp="1"/>
          </p:cNvSpPr>
          <p:nvPr>
            <p:ph type="sldNum" sz="quarter" idx="12"/>
          </p:nvPr>
        </p:nvSpPr>
        <p:spPr/>
        <p:txBody>
          <a:bodyPr/>
          <a:lstStyle/>
          <a:p>
            <a:fld id="{259BA683-ED57-A245-A1B0-0A2DEED8498B}" type="slidenum">
              <a:rPr lang="en-US" smtClean="0"/>
              <a:t>14</a:t>
            </a:fld>
            <a:endParaRPr lang="en-US" dirty="0"/>
          </a:p>
        </p:txBody>
      </p:sp>
      <p:sp>
        <p:nvSpPr>
          <p:cNvPr id="4" name="Rectangle 3"/>
          <p:cNvSpPr/>
          <p:nvPr/>
        </p:nvSpPr>
        <p:spPr>
          <a:xfrm>
            <a:off x="8794503" y="4945612"/>
            <a:ext cx="3068469" cy="338554"/>
          </a:xfrm>
          <a:prstGeom prst="rect">
            <a:avLst/>
          </a:prstGeom>
        </p:spPr>
        <p:txBody>
          <a:bodyPr wrap="none">
            <a:spAutoFit/>
          </a:bodyPr>
          <a:lstStyle/>
          <a:p>
            <a:r>
              <a:rPr lang="en-US" sz="1600" b="1" dirty="0">
                <a:solidFill>
                  <a:schemeClr val="accent3"/>
                </a:solidFill>
                <a:latin typeface="Agenda-Bold" panose="02000603040000020004" pitchFamily="2" charset="77"/>
              </a:rPr>
              <a:t>PACIFIC RIM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$ 42 </a:t>
            </a:r>
            <a:r>
              <a:rPr lang="en-US" sz="1200" dirty="0">
                <a:solidFill>
                  <a:schemeClr val="accent3"/>
                </a:solidFill>
                <a:latin typeface="Agenda-Bold" panose="02000603040000020004" pitchFamily="2" charset="77"/>
              </a:rPr>
              <a:t>per guest</a:t>
            </a:r>
          </a:p>
        </p:txBody>
      </p:sp>
      <p:sp>
        <p:nvSpPr>
          <p:cNvPr id="9" name="Rectangle 8"/>
          <p:cNvSpPr/>
          <p:nvPr/>
        </p:nvSpPr>
        <p:spPr>
          <a:xfrm>
            <a:off x="8781094" y="5256440"/>
            <a:ext cx="3699679" cy="2149306"/>
          </a:xfrm>
          <a:prstGeom prst="rect">
            <a:avLst/>
          </a:prstGeom>
        </p:spPr>
        <p:txBody>
          <a:bodyPr wrap="square">
            <a:spAutoFit/>
          </a:bodyPr>
          <a:lstStyle/>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Lemon Chicken~ sesame seeds</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Miso Glazed Atlantic Salmon</a:t>
            </a:r>
          </a:p>
          <a:p>
            <a:pPr marL="285750" indent="-285750">
              <a:spcAft>
                <a:spcPts val="400"/>
              </a:spcAft>
              <a:buFont typeface="Meiryo Bold"/>
              <a:buChar char="▸"/>
            </a:pPr>
            <a:r>
              <a:rPr lang="en-US" sz="1300" dirty="0">
                <a:solidFill>
                  <a:srgbClr val="545859">
                    <a:lumMod val="50000"/>
                  </a:srgbClr>
                </a:solidFill>
                <a:latin typeface="Agenda Regular" panose="02000603040000020004" pitchFamily="2" charset="77"/>
              </a:rPr>
              <a:t>Jasmine Rice</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Asian Chopped Salad~ </a:t>
            </a:r>
            <a:r>
              <a:rPr lang="en-US" sz="1300" dirty="0" err="1">
                <a:solidFill>
                  <a:srgbClr val="545859">
                    <a:lumMod val="50000"/>
                  </a:srgbClr>
                </a:solidFill>
                <a:latin typeface="Agenda Regular" panose="02000603040000020004" pitchFamily="2" charset="77"/>
              </a:rPr>
              <a:t>napa</a:t>
            </a:r>
            <a:r>
              <a:rPr lang="en-US" sz="1300" dirty="0">
                <a:solidFill>
                  <a:srgbClr val="545859">
                    <a:lumMod val="50000"/>
                  </a:srgbClr>
                </a:solidFill>
                <a:latin typeface="Agenda Regular" panose="02000603040000020004" pitchFamily="2" charset="77"/>
              </a:rPr>
              <a:t> cabbage, slivered almonds, carrots, cucumbers, scallions, wonton strips, sesame vinaigrette</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Green Beans~ soy sauce, ginger, chili flakes, sesame oil</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Almond Cookies</a:t>
            </a:r>
          </a:p>
        </p:txBody>
      </p:sp>
      <p:sp>
        <p:nvSpPr>
          <p:cNvPr id="3" name="Rectangle 2"/>
          <p:cNvSpPr/>
          <p:nvPr/>
        </p:nvSpPr>
        <p:spPr>
          <a:xfrm>
            <a:off x="4565355" y="7537376"/>
            <a:ext cx="8340503" cy="223138"/>
          </a:xfrm>
          <a:prstGeom prst="rect">
            <a:avLst/>
          </a:prstGeom>
        </p:spPr>
        <p:txBody>
          <a:bodyPr wrap="square">
            <a:spAutoFit/>
          </a:bodyPr>
          <a:lstStyle/>
          <a:p>
            <a:pPr lvl="0"/>
            <a:r>
              <a:rPr lang="en-US" sz="850" dirty="0">
                <a:solidFill>
                  <a:srgbClr val="545859"/>
                </a:solidFill>
                <a:latin typeface="Agenda Regular" panose="02000603040000020004"/>
              </a:rPr>
              <a:t>All pricing is per person, a 21% taxable service charge and 9.5% sales tax will apply to all food and non-liquor beverage. Pricing ,sales tax and service charge are subject to change</a:t>
            </a:r>
            <a:endParaRPr lang="en-US" dirty="0">
              <a:solidFill>
                <a:srgbClr val="545859"/>
              </a:solidFill>
            </a:endParaRPr>
          </a:p>
        </p:txBody>
      </p:sp>
    </p:spTree>
    <p:extLst>
      <p:ext uri="{BB962C8B-B14F-4D97-AF65-F5344CB8AC3E}">
        <p14:creationId xmlns:p14="http://schemas.microsoft.com/office/powerpoint/2010/main" val="1178994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0CFB83-5676-C34C-8494-0ED96801A812}"/>
              </a:ext>
            </a:extLst>
          </p:cNvPr>
          <p:cNvPicPr>
            <a:picLocks noChangeAspect="1"/>
          </p:cNvPicPr>
          <p:nvPr/>
        </p:nvPicPr>
        <p:blipFill>
          <a:blip r:embed="rId2"/>
          <a:srcRect/>
          <a:stretch/>
        </p:blipFill>
        <p:spPr>
          <a:xfrm>
            <a:off x="0" y="3145410"/>
            <a:ext cx="4626990" cy="4626990"/>
          </a:xfrm>
          <a:prstGeom prst="rect">
            <a:avLst/>
          </a:prstGeom>
        </p:spPr>
      </p:pic>
      <p:pic>
        <p:nvPicPr>
          <p:cNvPr id="3" name="Picture 2">
            <a:extLst>
              <a:ext uri="{FF2B5EF4-FFF2-40B4-BE49-F238E27FC236}">
                <a16:creationId xmlns:a16="http://schemas.microsoft.com/office/drawing/2014/main" id="{8BD563BB-8BB6-9847-BDA6-D12CFEE6F650}"/>
              </a:ext>
            </a:extLst>
          </p:cNvPr>
          <p:cNvPicPr>
            <a:picLocks noChangeAspect="1"/>
          </p:cNvPicPr>
          <p:nvPr/>
        </p:nvPicPr>
        <p:blipFill>
          <a:blip r:embed="rId3"/>
          <a:srcRect/>
          <a:stretch/>
        </p:blipFill>
        <p:spPr>
          <a:xfrm>
            <a:off x="0" y="0"/>
            <a:ext cx="2955236" cy="2955236"/>
          </a:xfrm>
          <a:prstGeom prst="rect">
            <a:avLst/>
          </a:prstGeom>
        </p:spPr>
      </p:pic>
      <p:pic>
        <p:nvPicPr>
          <p:cNvPr id="4" name="Picture 3">
            <a:extLst>
              <a:ext uri="{FF2B5EF4-FFF2-40B4-BE49-F238E27FC236}">
                <a16:creationId xmlns:a16="http://schemas.microsoft.com/office/drawing/2014/main" id="{503BE674-223E-2D49-9272-CBA7C8FFFC9B}"/>
              </a:ext>
            </a:extLst>
          </p:cNvPr>
          <p:cNvPicPr>
            <a:picLocks noChangeAspect="1"/>
          </p:cNvPicPr>
          <p:nvPr/>
        </p:nvPicPr>
        <p:blipFill>
          <a:blip r:embed="rId4"/>
          <a:srcRect/>
          <a:stretch/>
        </p:blipFill>
        <p:spPr>
          <a:xfrm>
            <a:off x="3128772" y="0"/>
            <a:ext cx="1498218" cy="2955236"/>
          </a:xfrm>
          <a:prstGeom prst="rect">
            <a:avLst/>
          </a:prstGeom>
        </p:spPr>
      </p:pic>
      <p:sp>
        <p:nvSpPr>
          <p:cNvPr id="5" name="TextBox 4">
            <a:extLst>
              <a:ext uri="{FF2B5EF4-FFF2-40B4-BE49-F238E27FC236}">
                <a16:creationId xmlns:a16="http://schemas.microsoft.com/office/drawing/2014/main" id="{39182281-5F85-2441-8305-07D2E84C3551}"/>
              </a:ext>
            </a:extLst>
          </p:cNvPr>
          <p:cNvSpPr txBox="1"/>
          <p:nvPr/>
        </p:nvSpPr>
        <p:spPr>
          <a:xfrm>
            <a:off x="5033396" y="707585"/>
            <a:ext cx="7538519" cy="584775"/>
          </a:xfrm>
          <a:prstGeom prst="rect">
            <a:avLst/>
          </a:prstGeom>
          <a:noFill/>
        </p:spPr>
        <p:txBody>
          <a:bodyPr wrap="square" rtlCol="0" anchor="ctr">
            <a:spAutoFit/>
          </a:bodyPr>
          <a:lstStyle/>
          <a:p>
            <a:pPr algn="ctr"/>
            <a:r>
              <a:rPr lang="en-US" sz="3200" spc="300" dirty="0">
                <a:solidFill>
                  <a:schemeClr val="tx1">
                    <a:lumMod val="50000"/>
                  </a:schemeClr>
                </a:solidFill>
                <a:latin typeface="Agenda Light" panose="02000603040000020004" pitchFamily="2" charset="77"/>
              </a:rPr>
              <a:t>DELI BUFFET</a:t>
            </a:r>
          </a:p>
        </p:txBody>
      </p:sp>
      <p:sp>
        <p:nvSpPr>
          <p:cNvPr id="6" name="TextBox 5">
            <a:extLst>
              <a:ext uri="{FF2B5EF4-FFF2-40B4-BE49-F238E27FC236}">
                <a16:creationId xmlns:a16="http://schemas.microsoft.com/office/drawing/2014/main" id="{67F98661-C1A7-FF4F-8DBE-3388104D68CD}"/>
              </a:ext>
            </a:extLst>
          </p:cNvPr>
          <p:cNvSpPr txBox="1"/>
          <p:nvPr/>
        </p:nvSpPr>
        <p:spPr>
          <a:xfrm>
            <a:off x="5033397" y="398384"/>
            <a:ext cx="7538519" cy="292388"/>
          </a:xfrm>
          <a:prstGeom prst="rect">
            <a:avLst/>
          </a:prstGeom>
          <a:noFill/>
        </p:spPr>
        <p:txBody>
          <a:bodyPr wrap="square" rtlCol="0" anchor="ctr">
            <a:spAutoFit/>
          </a:bodyPr>
          <a:lstStyle/>
          <a:p>
            <a:pPr algn="ctr"/>
            <a:r>
              <a:rPr lang="en-US" sz="1300" spc="300">
                <a:solidFill>
                  <a:schemeClr val="tx1">
                    <a:lumMod val="50000"/>
                  </a:schemeClr>
                </a:solidFill>
                <a:latin typeface="Agenda-Medium" panose="02000603040000020004" pitchFamily="2" charset="77"/>
              </a:rPr>
              <a:t>LUNCH</a:t>
            </a:r>
          </a:p>
        </p:txBody>
      </p:sp>
      <p:cxnSp>
        <p:nvCxnSpPr>
          <p:cNvPr id="7" name="Straight Connector 6">
            <a:extLst>
              <a:ext uri="{FF2B5EF4-FFF2-40B4-BE49-F238E27FC236}">
                <a16:creationId xmlns:a16="http://schemas.microsoft.com/office/drawing/2014/main" id="{930D16F4-178A-0F47-B594-A34B5A1DA9C9}"/>
              </a:ext>
            </a:extLst>
          </p:cNvPr>
          <p:cNvCxnSpPr>
            <a:cxnSpLocks/>
          </p:cNvCxnSpPr>
          <p:nvPr/>
        </p:nvCxnSpPr>
        <p:spPr>
          <a:xfrm>
            <a:off x="8157608" y="677194"/>
            <a:ext cx="122331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2218ACA-3B80-E64B-B636-2C300ECE23FC}"/>
              </a:ext>
            </a:extLst>
          </p:cNvPr>
          <p:cNvSpPr txBox="1"/>
          <p:nvPr/>
        </p:nvSpPr>
        <p:spPr>
          <a:xfrm>
            <a:off x="5191052" y="2237163"/>
            <a:ext cx="6400855"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BUILD YOUR OWN MARKET DELI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a:t>
            </a:r>
            <a:r>
              <a:rPr kumimoji="0" lang="en-US" sz="16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$ 35 </a:t>
            </a:r>
            <a:r>
              <a:rPr kumimoji="0" lang="en-US" sz="1200" b="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per guest</a:t>
            </a:r>
            <a:endParaRPr lang="en-US" sz="1200" dirty="0">
              <a:solidFill>
                <a:schemeClr val="accent3"/>
              </a:solidFill>
              <a:latin typeface="Agenda-Bold" panose="02000603040000020004" pitchFamily="2" charset="77"/>
            </a:endParaRPr>
          </a:p>
        </p:txBody>
      </p:sp>
      <p:sp>
        <p:nvSpPr>
          <p:cNvPr id="9" name="TextBox 8">
            <a:extLst>
              <a:ext uri="{FF2B5EF4-FFF2-40B4-BE49-F238E27FC236}">
                <a16:creationId xmlns:a16="http://schemas.microsoft.com/office/drawing/2014/main" id="{13947E73-FA27-3140-A195-1E8C7855D124}"/>
              </a:ext>
            </a:extLst>
          </p:cNvPr>
          <p:cNvSpPr txBox="1"/>
          <p:nvPr/>
        </p:nvSpPr>
        <p:spPr>
          <a:xfrm>
            <a:off x="5191052" y="2547598"/>
            <a:ext cx="7223204" cy="2980303"/>
          </a:xfrm>
          <a:prstGeom prst="rect">
            <a:avLst/>
          </a:prstGeom>
          <a:noFill/>
        </p:spPr>
        <p:txBody>
          <a:bodyPr wrap="square" numCol="1" rtlCol="0">
            <a:spAutoFit/>
          </a:bodyPr>
          <a:lstStyle/>
          <a:p>
            <a:pPr>
              <a:spcAft>
                <a:spcPts val="400"/>
              </a:spcAft>
            </a:pPr>
            <a:r>
              <a:rPr lang="en-US" sz="1300" i="1" dirty="0">
                <a:solidFill>
                  <a:schemeClr val="tx1">
                    <a:lumMod val="50000"/>
                  </a:schemeClr>
                </a:solidFill>
                <a:latin typeface="Agenda RegularItalic" panose="02000603040000020004" pitchFamily="2" charset="77"/>
              </a:rPr>
              <a:t>Choice of Two Salads:</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Classic Caesar~ hearts of romaine, sourdough croutons, shaved parmesan cheese, Caesar dressing</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Thai Citrus Salad~ </a:t>
            </a:r>
            <a:r>
              <a:rPr lang="en-US" sz="1300" dirty="0" err="1">
                <a:solidFill>
                  <a:schemeClr val="tx1">
                    <a:lumMod val="50000"/>
                  </a:schemeClr>
                </a:solidFill>
                <a:latin typeface="Agenda Regular" panose="02000603040000020004" pitchFamily="2" charset="77"/>
              </a:rPr>
              <a:t>napa</a:t>
            </a:r>
            <a:r>
              <a:rPr lang="en-US" sz="1300" dirty="0">
                <a:solidFill>
                  <a:schemeClr val="tx1">
                    <a:lumMod val="50000"/>
                  </a:schemeClr>
                </a:solidFill>
                <a:latin typeface="Agenda Regular" panose="02000603040000020004" pitchFamily="2" charset="77"/>
              </a:rPr>
              <a:t> cabbage, snow peas, cilantro, mandarin oranges, cashews, toasted sesame vinaigrette</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Market Salad~ feta, candied walnuts, cucumber, radish, lemon herb vinaigrette</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Mixed Baby Greens~ julienne carrots, cucumber, baby tomatoes, radish, balsamic vinaigrette, ranch</a:t>
            </a:r>
          </a:p>
          <a:p>
            <a:pPr>
              <a:spcAft>
                <a:spcPts val="400"/>
              </a:spcAft>
            </a:pPr>
            <a:endParaRPr lang="en-US" sz="300" dirty="0">
              <a:solidFill>
                <a:schemeClr val="tx1">
                  <a:lumMod val="50000"/>
                </a:schemeClr>
              </a:solidFill>
              <a:latin typeface="Agenda Regular" panose="02000603040000020004" pitchFamily="2" charset="77"/>
            </a:endParaRPr>
          </a:p>
          <a:p>
            <a:pPr lvl="0">
              <a:spcAft>
                <a:spcPts val="400"/>
              </a:spcAft>
            </a:pPr>
            <a:endParaRPr lang="en-US" sz="300" dirty="0">
              <a:solidFill>
                <a:srgbClr val="545859">
                  <a:lumMod val="50000"/>
                </a:srgbClr>
              </a:solidFill>
              <a:latin typeface="Agenda Regular" panose="02000603040000020004"/>
            </a:endParaRPr>
          </a:p>
          <a:p>
            <a:pPr>
              <a:spcAft>
                <a:spcPts val="400"/>
              </a:spcAft>
            </a:pPr>
            <a:r>
              <a:rPr lang="en-US" sz="1200" i="1" dirty="0">
                <a:solidFill>
                  <a:schemeClr val="tx1">
                    <a:lumMod val="50000"/>
                  </a:schemeClr>
                </a:solidFill>
                <a:latin typeface="Agenda RegularItalic" panose="02000603040000020004" pitchFamily="2" charset="77"/>
              </a:rPr>
              <a:t>Make Your Own Deli Sandwich </a:t>
            </a:r>
          </a:p>
          <a:p>
            <a:pPr marL="285750" lvl="0" indent="-285750">
              <a:spcAft>
                <a:spcPts val="200"/>
              </a:spcAft>
              <a:buFont typeface="Meiryo Bold"/>
              <a:buChar char="▸"/>
            </a:pPr>
            <a:r>
              <a:rPr lang="en-US" sz="1300" dirty="0">
                <a:solidFill>
                  <a:srgbClr val="545859">
                    <a:lumMod val="50000"/>
                  </a:srgbClr>
                </a:solidFill>
                <a:latin typeface="Agenda Regular" panose="02000603040000020004" pitchFamily="2" charset="77"/>
              </a:rPr>
              <a:t>Wheat, White, multigrain and sourdough bread </a:t>
            </a:r>
          </a:p>
          <a:p>
            <a:pPr marL="285750" lvl="0" indent="-285750">
              <a:spcAft>
                <a:spcPts val="200"/>
              </a:spcAft>
              <a:buFont typeface="Meiryo Bold"/>
              <a:buChar char="▸"/>
            </a:pPr>
            <a:r>
              <a:rPr lang="en-US" sz="1300" dirty="0">
                <a:solidFill>
                  <a:srgbClr val="545859">
                    <a:lumMod val="50000"/>
                  </a:srgbClr>
                </a:solidFill>
                <a:latin typeface="Agenda Regular" panose="02000603040000020004" pitchFamily="2" charset="77"/>
              </a:rPr>
              <a:t>Black Forrest ham, roasted turkey breast, roast beef </a:t>
            </a:r>
          </a:p>
          <a:p>
            <a:pPr marL="285750" lvl="0" indent="-285750">
              <a:spcAft>
                <a:spcPts val="200"/>
              </a:spcAft>
              <a:buFont typeface="Meiryo Bold"/>
              <a:buChar char="▸"/>
            </a:pPr>
            <a:r>
              <a:rPr lang="sv-SE" sz="1300" dirty="0">
                <a:solidFill>
                  <a:srgbClr val="545859">
                    <a:lumMod val="50000"/>
                  </a:srgbClr>
                </a:solidFill>
                <a:latin typeface="Agenda Regular" panose="02000603040000020004" pitchFamily="2" charset="77"/>
              </a:rPr>
              <a:t>Cheddar, Pepper Jack &amp; Swiss cheeses .</a:t>
            </a:r>
          </a:p>
          <a:p>
            <a:pPr marL="285750" lvl="0" indent="-285750">
              <a:spcAft>
                <a:spcPts val="200"/>
              </a:spcAft>
              <a:buFont typeface="Meiryo Bold"/>
              <a:buChar char="▸"/>
            </a:pPr>
            <a:r>
              <a:rPr lang="en-US" sz="1300" dirty="0">
                <a:solidFill>
                  <a:srgbClr val="545859">
                    <a:lumMod val="50000"/>
                  </a:srgbClr>
                </a:solidFill>
                <a:latin typeface="Agenda Regular" panose="02000603040000020004"/>
              </a:rPr>
              <a:t>Vine Ripened tomatoes, butter lettuce, red onion, pickle chip</a:t>
            </a:r>
          </a:p>
          <a:p>
            <a:pPr marL="285750" lvl="0" indent="-285750">
              <a:spcAft>
                <a:spcPts val="200"/>
              </a:spcAft>
              <a:buFont typeface="Meiryo Bold"/>
              <a:buChar char="▸"/>
            </a:pPr>
            <a:r>
              <a:rPr lang="en-US" sz="1300" dirty="0">
                <a:solidFill>
                  <a:srgbClr val="545859">
                    <a:lumMod val="50000"/>
                  </a:srgbClr>
                </a:solidFill>
                <a:latin typeface="Agenda Regular" panose="02000603040000020004"/>
              </a:rPr>
              <a:t>Yellow Mustard, </a:t>
            </a:r>
            <a:r>
              <a:rPr lang="en-US" sz="1300" dirty="0" err="1">
                <a:solidFill>
                  <a:srgbClr val="545859">
                    <a:lumMod val="50000"/>
                  </a:srgbClr>
                </a:solidFill>
                <a:latin typeface="Agenda Regular" panose="02000603040000020004"/>
              </a:rPr>
              <a:t>dijon</a:t>
            </a:r>
            <a:r>
              <a:rPr lang="en-US" sz="1300" dirty="0">
                <a:solidFill>
                  <a:srgbClr val="545859">
                    <a:lumMod val="50000"/>
                  </a:srgbClr>
                </a:solidFill>
                <a:latin typeface="Agenda Regular" panose="02000603040000020004"/>
              </a:rPr>
              <a:t> mustard, mayonnaise, herb aioli</a:t>
            </a:r>
          </a:p>
        </p:txBody>
      </p:sp>
      <p:sp>
        <p:nvSpPr>
          <p:cNvPr id="12" name="TextBox 11">
            <a:extLst>
              <a:ext uri="{FF2B5EF4-FFF2-40B4-BE49-F238E27FC236}">
                <a16:creationId xmlns:a16="http://schemas.microsoft.com/office/drawing/2014/main" id="{49A8E6D7-81E6-404B-A6E3-3188F30BAFBD}"/>
              </a:ext>
            </a:extLst>
          </p:cNvPr>
          <p:cNvSpPr txBox="1"/>
          <p:nvPr/>
        </p:nvSpPr>
        <p:spPr>
          <a:xfrm>
            <a:off x="5838860" y="1181841"/>
            <a:ext cx="5927589" cy="466794"/>
          </a:xfrm>
          <a:prstGeom prst="rect">
            <a:avLst/>
          </a:prstGeom>
          <a:noFill/>
        </p:spPr>
        <p:txBody>
          <a:bodyPr wrap="square" rtlCol="0">
            <a:spAutoFit/>
          </a:bodyPr>
          <a:lstStyle/>
          <a:p>
            <a:pPr lvl="0" algn="ctr">
              <a:spcAft>
                <a:spcPts val="400"/>
              </a:spcAft>
            </a:pPr>
            <a:r>
              <a:rPr lang="en-US" sz="1050" dirty="0">
                <a:solidFill>
                  <a:srgbClr val="545859">
                    <a:lumMod val="50000"/>
                  </a:srgbClr>
                </a:solidFill>
                <a:latin typeface="Agenda Regular" panose="02000603040000020004" pitchFamily="2" charset="77"/>
              </a:rPr>
              <a:t>Buffet require a minimum of 25 guests: (1) Hour of Service: Priced Per Person  </a:t>
            </a:r>
          </a:p>
          <a:p>
            <a:pPr lvl="0" algn="ctr">
              <a:spcAft>
                <a:spcPts val="400"/>
              </a:spcAft>
            </a:pPr>
            <a:r>
              <a:rPr lang="en-US" sz="1050" dirty="0">
                <a:solidFill>
                  <a:srgbClr val="545859">
                    <a:lumMod val="50000"/>
                  </a:srgbClr>
                </a:solidFill>
                <a:latin typeface="Agenda Regular" panose="02000603040000020004" pitchFamily="2" charset="77"/>
              </a:rPr>
              <a:t>Includes:  Freshly Brewed Coffee, Assorted Hot Tea, Iced Tea, Chefs Selection of Mini Desserts</a:t>
            </a:r>
          </a:p>
        </p:txBody>
      </p:sp>
      <p:sp>
        <p:nvSpPr>
          <p:cNvPr id="10" name="Slide Number Placeholder 9">
            <a:extLst>
              <a:ext uri="{FF2B5EF4-FFF2-40B4-BE49-F238E27FC236}">
                <a16:creationId xmlns:a16="http://schemas.microsoft.com/office/drawing/2014/main" id="{C7C2CD44-97D2-487F-84C9-49DA1FE59AE6}"/>
              </a:ext>
            </a:extLst>
          </p:cNvPr>
          <p:cNvSpPr>
            <a:spLocks noGrp="1"/>
          </p:cNvSpPr>
          <p:nvPr>
            <p:ph type="sldNum" sz="quarter" idx="12"/>
          </p:nvPr>
        </p:nvSpPr>
        <p:spPr>
          <a:xfrm>
            <a:off x="865362" y="7217434"/>
            <a:ext cx="11041379" cy="413808"/>
          </a:xfrm>
        </p:spPr>
        <p:txBody>
          <a:bodyPr/>
          <a:lstStyle/>
          <a:p>
            <a:fld id="{259BA683-ED57-A245-A1B0-0A2DEED8498B}" type="slidenum">
              <a:rPr lang="en-US" smtClean="0"/>
              <a:t>15</a:t>
            </a:fld>
            <a:endParaRPr lang="en-US" dirty="0"/>
          </a:p>
        </p:txBody>
      </p:sp>
      <p:sp>
        <p:nvSpPr>
          <p:cNvPr id="11" name="Rectangle 10"/>
          <p:cNvSpPr/>
          <p:nvPr/>
        </p:nvSpPr>
        <p:spPr>
          <a:xfrm>
            <a:off x="4713955" y="7519673"/>
            <a:ext cx="8332839" cy="223138"/>
          </a:xfrm>
          <a:prstGeom prst="rect">
            <a:avLst/>
          </a:prstGeom>
        </p:spPr>
        <p:txBody>
          <a:bodyPr wrap="square">
            <a:spAutoFit/>
          </a:bodyPr>
          <a:lstStyle/>
          <a:p>
            <a:pPr lvl="0"/>
            <a:r>
              <a:rPr lang="en-US" sz="850" dirty="0">
                <a:solidFill>
                  <a:srgbClr val="545859"/>
                </a:solidFill>
                <a:latin typeface="Agenda Regular" panose="02000603040000020004"/>
              </a:rPr>
              <a:t>All pricing is per person, a 21% taxable service charge and 9.5% sales tax will apply to all food and non-liquor beverage. Pricing ,sales tax and service charge are subject to change</a:t>
            </a:r>
            <a:endParaRPr lang="en-US" dirty="0">
              <a:solidFill>
                <a:srgbClr val="545859"/>
              </a:solidFill>
            </a:endParaRPr>
          </a:p>
        </p:txBody>
      </p:sp>
    </p:spTree>
    <p:extLst>
      <p:ext uri="{BB962C8B-B14F-4D97-AF65-F5344CB8AC3E}">
        <p14:creationId xmlns:p14="http://schemas.microsoft.com/office/powerpoint/2010/main" val="721028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D1310C-BFF7-F646-A7F9-5D8ECFCE2308}"/>
              </a:ext>
            </a:extLst>
          </p:cNvPr>
          <p:cNvSpPr txBox="1"/>
          <p:nvPr/>
        </p:nvSpPr>
        <p:spPr>
          <a:xfrm>
            <a:off x="487208" y="941676"/>
            <a:ext cx="7538519" cy="276999"/>
          </a:xfrm>
          <a:prstGeom prst="rect">
            <a:avLst/>
          </a:prstGeom>
          <a:noFill/>
        </p:spPr>
        <p:txBody>
          <a:bodyPr wrap="square" rtlCol="0" anchor="ctr">
            <a:spAutoFit/>
          </a:bodyPr>
          <a:lstStyle/>
          <a:p>
            <a:r>
              <a:rPr lang="en-US" sz="1200" spc="300">
                <a:solidFill>
                  <a:schemeClr val="bg1"/>
                </a:solidFill>
                <a:latin typeface="Agenda-Medium" panose="02000603040000020004" pitchFamily="2" charset="77"/>
              </a:rPr>
              <a:t>COFFEE + BIGELOW TEAS   |   ORANGE + CRANBERRY JUICE</a:t>
            </a:r>
          </a:p>
        </p:txBody>
      </p:sp>
      <p:sp>
        <p:nvSpPr>
          <p:cNvPr id="3" name="TextBox 2">
            <a:extLst>
              <a:ext uri="{FF2B5EF4-FFF2-40B4-BE49-F238E27FC236}">
                <a16:creationId xmlns:a16="http://schemas.microsoft.com/office/drawing/2014/main" id="{52015A59-1571-9548-A187-43BBA3BC9A03}"/>
              </a:ext>
            </a:extLst>
          </p:cNvPr>
          <p:cNvSpPr txBox="1"/>
          <p:nvPr/>
        </p:nvSpPr>
        <p:spPr>
          <a:xfrm>
            <a:off x="438023" y="2875397"/>
            <a:ext cx="3360514" cy="2698175"/>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Seasonal Soup – Chef’s Daily Selection</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Classic Caesar~ hearts of romaine, sourdough croutons, shaved parmesan cheese, Caesar dressing</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Roasted Beet Salad~ mixed greens, goat cheese, dried cranberries, toasted pecans, lemon vinaigrette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Market Salad~ feta, candied walnuts, cucumber, radish, lemon herb vinaigrette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Mixed Baby Greens~ julienne carrots, cucumber, baby tomatoes, radish, balsamic vinaigrette, ranch</a:t>
            </a:r>
            <a:endParaRPr lang="en-US" sz="900" dirty="0">
              <a:solidFill>
                <a:schemeClr val="tx1">
                  <a:lumMod val="50000"/>
                </a:schemeClr>
              </a:solidFill>
              <a:latin typeface="Agenda Regular" panose="02000603040000020004" pitchFamily="2" charset="77"/>
            </a:endParaRPr>
          </a:p>
        </p:txBody>
      </p:sp>
      <p:sp>
        <p:nvSpPr>
          <p:cNvPr id="4" name="TextBox 3">
            <a:extLst>
              <a:ext uri="{FF2B5EF4-FFF2-40B4-BE49-F238E27FC236}">
                <a16:creationId xmlns:a16="http://schemas.microsoft.com/office/drawing/2014/main" id="{16429344-C393-0B4C-8DC9-2B3FC946EF36}"/>
              </a:ext>
            </a:extLst>
          </p:cNvPr>
          <p:cNvSpPr txBox="1"/>
          <p:nvPr/>
        </p:nvSpPr>
        <p:spPr>
          <a:xfrm>
            <a:off x="772949" y="576296"/>
            <a:ext cx="7538519" cy="2354491"/>
          </a:xfrm>
          <a:prstGeom prst="rect">
            <a:avLst/>
          </a:prstGeom>
          <a:noFill/>
        </p:spPr>
        <p:txBody>
          <a:bodyPr wrap="square" rtlCol="0" anchor="ctr">
            <a:spAutoFit/>
          </a:bodyPr>
          <a:lstStyle/>
          <a:p>
            <a:pPr algn="ctr"/>
            <a:r>
              <a:rPr lang="en-US" sz="3200" spc="300" dirty="0">
                <a:solidFill>
                  <a:schemeClr val="tx1">
                    <a:lumMod val="50000"/>
                  </a:schemeClr>
                </a:solidFill>
                <a:latin typeface="Agenda Light" panose="02000603040000020004" pitchFamily="2" charset="77"/>
              </a:rPr>
              <a:t>PLATED LUNCH</a:t>
            </a:r>
          </a:p>
          <a:p>
            <a:pPr lvl="0" algn="ctr">
              <a:spcAft>
                <a:spcPts val="400"/>
              </a:spcAft>
            </a:pPr>
            <a:r>
              <a:rPr lang="en-US" sz="1050" dirty="0">
                <a:solidFill>
                  <a:srgbClr val="545859">
                    <a:lumMod val="50000"/>
                  </a:srgbClr>
                </a:solidFill>
                <a:latin typeface="Agenda Regular" panose="02000603040000020004" pitchFamily="2" charset="77"/>
              </a:rPr>
              <a:t>Plated Luncheons require a minimum of 25 guests: Priced Per Person  </a:t>
            </a:r>
          </a:p>
          <a:p>
            <a:pPr lvl="0" algn="ctr">
              <a:spcAft>
                <a:spcPts val="400"/>
              </a:spcAft>
            </a:pPr>
            <a:r>
              <a:rPr lang="en-US" sz="1050" dirty="0">
                <a:solidFill>
                  <a:srgbClr val="545859">
                    <a:lumMod val="50000"/>
                  </a:srgbClr>
                </a:solidFill>
                <a:latin typeface="Agenda Regular" panose="02000603040000020004" pitchFamily="2" charset="77"/>
              </a:rPr>
              <a:t>Select up to (3) Entrées; (2) Protein, (1) Vegetarian. Entrée counts due 5 days prior to your event </a:t>
            </a:r>
          </a:p>
          <a:p>
            <a:pPr lvl="0" algn="ctr">
              <a:spcAft>
                <a:spcPts val="400"/>
              </a:spcAft>
            </a:pPr>
            <a:r>
              <a:rPr lang="en-US" sz="1050" dirty="0">
                <a:solidFill>
                  <a:srgbClr val="545859">
                    <a:lumMod val="50000"/>
                  </a:srgbClr>
                </a:solidFill>
                <a:latin typeface="Agenda Regular" panose="02000603040000020004" pitchFamily="2" charset="77"/>
              </a:rPr>
              <a:t>Groups under 25, (1) Entrée Selection</a:t>
            </a:r>
          </a:p>
          <a:p>
            <a:pPr lvl="0" algn="ctr">
              <a:spcAft>
                <a:spcPts val="400"/>
              </a:spcAft>
            </a:pPr>
            <a:r>
              <a:rPr lang="en-US" sz="1050" dirty="0">
                <a:solidFill>
                  <a:srgbClr val="545859">
                    <a:lumMod val="50000"/>
                  </a:srgbClr>
                </a:solidFill>
                <a:latin typeface="Agenda Regular" panose="02000603040000020004" pitchFamily="2" charset="77"/>
              </a:rPr>
              <a:t>All Plated Luncheons are Two Course and Include:  </a:t>
            </a:r>
          </a:p>
          <a:p>
            <a:pPr lvl="0" algn="ctr">
              <a:spcAft>
                <a:spcPts val="400"/>
              </a:spcAft>
            </a:pPr>
            <a:r>
              <a:rPr lang="en-US" sz="1050" dirty="0">
                <a:solidFill>
                  <a:srgbClr val="545859">
                    <a:lumMod val="50000"/>
                  </a:srgbClr>
                </a:solidFill>
                <a:latin typeface="Agenda Regular" panose="02000603040000020004" pitchFamily="2" charset="77"/>
              </a:rPr>
              <a:t>Starter &amp; Entrée; Freshly Brewed Coffee, Assorted Hot Tea, Iced Tea, Artesian Bread &amp; Butter </a:t>
            </a:r>
          </a:p>
          <a:p>
            <a:pPr lvl="0" algn="ctr">
              <a:spcAft>
                <a:spcPts val="400"/>
              </a:spcAft>
            </a:pPr>
            <a:r>
              <a:rPr lang="en-US" sz="1050" dirty="0">
                <a:solidFill>
                  <a:srgbClr val="545859">
                    <a:lumMod val="50000"/>
                  </a:srgbClr>
                </a:solidFill>
                <a:latin typeface="Agenda Regular" panose="02000603040000020004" pitchFamily="2" charset="77"/>
              </a:rPr>
              <a:t> </a:t>
            </a:r>
          </a:p>
          <a:p>
            <a:pPr algn="ctr"/>
            <a:endParaRPr lang="en-US" sz="3200" spc="300" dirty="0">
              <a:solidFill>
                <a:schemeClr val="tx2"/>
              </a:solidFill>
              <a:latin typeface="Agenda Light" panose="02000603040000020004" pitchFamily="2" charset="77"/>
            </a:endParaRPr>
          </a:p>
        </p:txBody>
      </p:sp>
      <p:sp>
        <p:nvSpPr>
          <p:cNvPr id="5" name="TextBox 4">
            <a:extLst>
              <a:ext uri="{FF2B5EF4-FFF2-40B4-BE49-F238E27FC236}">
                <a16:creationId xmlns:a16="http://schemas.microsoft.com/office/drawing/2014/main" id="{00563119-F146-4C4F-BEEF-720F1C5B5CE8}"/>
              </a:ext>
            </a:extLst>
          </p:cNvPr>
          <p:cNvSpPr txBox="1"/>
          <p:nvPr/>
        </p:nvSpPr>
        <p:spPr>
          <a:xfrm>
            <a:off x="806339" y="398384"/>
            <a:ext cx="7538519" cy="292388"/>
          </a:xfrm>
          <a:prstGeom prst="rect">
            <a:avLst/>
          </a:prstGeom>
          <a:noFill/>
        </p:spPr>
        <p:txBody>
          <a:bodyPr wrap="square" rtlCol="0" anchor="ctr">
            <a:spAutoFit/>
          </a:bodyPr>
          <a:lstStyle/>
          <a:p>
            <a:pPr algn="ctr"/>
            <a:r>
              <a:rPr lang="en-US" sz="1300" spc="300">
                <a:solidFill>
                  <a:schemeClr val="tx2"/>
                </a:solidFill>
                <a:latin typeface="Agenda-Medium" panose="02000603040000020004" pitchFamily="2" charset="77"/>
              </a:rPr>
              <a:t>LUNCH</a:t>
            </a:r>
          </a:p>
        </p:txBody>
      </p:sp>
      <p:cxnSp>
        <p:nvCxnSpPr>
          <p:cNvPr id="6" name="Straight Connector 5">
            <a:extLst>
              <a:ext uri="{FF2B5EF4-FFF2-40B4-BE49-F238E27FC236}">
                <a16:creationId xmlns:a16="http://schemas.microsoft.com/office/drawing/2014/main" id="{2D602721-F3D2-3B4C-B9B8-048BAB38F44F}"/>
              </a:ext>
            </a:extLst>
          </p:cNvPr>
          <p:cNvCxnSpPr>
            <a:cxnSpLocks/>
          </p:cNvCxnSpPr>
          <p:nvPr/>
        </p:nvCxnSpPr>
        <p:spPr>
          <a:xfrm>
            <a:off x="3930550" y="677194"/>
            <a:ext cx="1223319" cy="0"/>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8E4E025-A371-5F48-8A3F-69A66F5D2C71}"/>
              </a:ext>
            </a:extLst>
          </p:cNvPr>
          <p:cNvSpPr txBox="1"/>
          <p:nvPr/>
        </p:nvSpPr>
        <p:spPr>
          <a:xfrm>
            <a:off x="451397" y="2557551"/>
            <a:ext cx="3578409" cy="523220"/>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STARTERS </a:t>
            </a:r>
            <a:r>
              <a:rPr lang="en-US" sz="1200" i="1" dirty="0">
                <a:solidFill>
                  <a:schemeClr val="tx1">
                    <a:lumMod val="50000"/>
                  </a:schemeClr>
                </a:solidFill>
                <a:latin typeface="Agenda RegularItalic" panose="02000603040000020004" pitchFamily="2" charset="77"/>
              </a:rPr>
              <a:t>Choose One:</a:t>
            </a:r>
          </a:p>
          <a:p>
            <a:endParaRPr lang="en-US" sz="1200" dirty="0">
              <a:solidFill>
                <a:schemeClr val="accent3"/>
              </a:solidFill>
              <a:latin typeface="Agenda-Bold" panose="02000603040000020004" pitchFamily="2" charset="77"/>
            </a:endParaRPr>
          </a:p>
        </p:txBody>
      </p:sp>
      <p:sp>
        <p:nvSpPr>
          <p:cNvPr id="9" name="TextBox 8">
            <a:extLst>
              <a:ext uri="{FF2B5EF4-FFF2-40B4-BE49-F238E27FC236}">
                <a16:creationId xmlns:a16="http://schemas.microsoft.com/office/drawing/2014/main" id="{4FF9FCC3-28D4-E245-86D8-7035F5D4FD71}"/>
              </a:ext>
            </a:extLst>
          </p:cNvPr>
          <p:cNvSpPr txBox="1"/>
          <p:nvPr/>
        </p:nvSpPr>
        <p:spPr>
          <a:xfrm>
            <a:off x="462615" y="6206765"/>
            <a:ext cx="3627592" cy="1195199"/>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Crème </a:t>
            </a:r>
            <a:r>
              <a:rPr lang="en-US" sz="1300" dirty="0" err="1">
                <a:solidFill>
                  <a:schemeClr val="tx1">
                    <a:lumMod val="50000"/>
                  </a:schemeClr>
                </a:solidFill>
                <a:latin typeface="Agenda Regular" panose="02000603040000020004" pitchFamily="2" charset="77"/>
              </a:rPr>
              <a:t>Brulee</a:t>
            </a:r>
            <a:r>
              <a:rPr lang="en-US" sz="1300" dirty="0">
                <a:solidFill>
                  <a:schemeClr val="tx1">
                    <a:lumMod val="50000"/>
                  </a:schemeClr>
                </a:solidFill>
                <a:latin typeface="Agenda Regular" panose="02000603040000020004" pitchFamily="2" charset="77"/>
              </a:rPr>
              <a:t>~ fresh berries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New York Cheesecake~ raspberry coulis, fresh raspberries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Chocolate Cake~ caramel sauce, whipped cream</a:t>
            </a:r>
          </a:p>
        </p:txBody>
      </p:sp>
      <p:sp>
        <p:nvSpPr>
          <p:cNvPr id="10" name="TextBox 9">
            <a:extLst>
              <a:ext uri="{FF2B5EF4-FFF2-40B4-BE49-F238E27FC236}">
                <a16:creationId xmlns:a16="http://schemas.microsoft.com/office/drawing/2014/main" id="{4F771DFE-4DA4-4B49-A1D8-FDB5B6517EBC}"/>
              </a:ext>
            </a:extLst>
          </p:cNvPr>
          <p:cNvSpPr txBox="1"/>
          <p:nvPr/>
        </p:nvSpPr>
        <p:spPr>
          <a:xfrm>
            <a:off x="438023" y="5729711"/>
            <a:ext cx="3676776" cy="4770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DESSERTS </a:t>
            </a:r>
            <a:r>
              <a:rPr lang="en-US" sz="1200" i="1" dirty="0">
                <a:solidFill>
                  <a:schemeClr val="tx1">
                    <a:lumMod val="50000"/>
                  </a:schemeClr>
                </a:solidFill>
                <a:latin typeface="Agenda RegularItalic" panose="02000603040000020004" pitchFamily="2" charset="77"/>
              </a:rPr>
              <a:t>Choose One:</a:t>
            </a:r>
            <a:endParaRPr lang="en-US" sz="1600" b="1" dirty="0">
              <a:solidFill>
                <a:schemeClr val="accent3"/>
              </a:solidFill>
              <a:latin typeface="Agenda-Bold" panose="02000603040000020004" pitchFamily="2" charset="77"/>
            </a:endParaRPr>
          </a:p>
          <a:p>
            <a:r>
              <a:rPr lang="en-US" sz="900" dirty="0">
                <a:solidFill>
                  <a:schemeClr val="accent3"/>
                </a:solidFill>
                <a:latin typeface="Agenda-Bold" panose="02000603040000020004" pitchFamily="2" charset="77"/>
              </a:rPr>
              <a:t>(optional dessert add on, $8 per person)  </a:t>
            </a:r>
          </a:p>
        </p:txBody>
      </p:sp>
      <p:sp>
        <p:nvSpPr>
          <p:cNvPr id="13" name="TextBox 12">
            <a:extLst>
              <a:ext uri="{FF2B5EF4-FFF2-40B4-BE49-F238E27FC236}">
                <a16:creationId xmlns:a16="http://schemas.microsoft.com/office/drawing/2014/main" id="{CAE882BC-ED2B-0140-AD55-DDA803DDA3A6}"/>
              </a:ext>
            </a:extLst>
          </p:cNvPr>
          <p:cNvSpPr txBox="1"/>
          <p:nvPr/>
        </p:nvSpPr>
        <p:spPr>
          <a:xfrm>
            <a:off x="3908441" y="2867270"/>
            <a:ext cx="4606992" cy="4119076"/>
          </a:xfrm>
          <a:prstGeom prst="rect">
            <a:avLst/>
          </a:prstGeom>
          <a:noFill/>
        </p:spPr>
        <p:txBody>
          <a:bodyPr wrap="square" rtlCol="0">
            <a:spAutoFit/>
          </a:bodyPr>
          <a:lstStyle/>
          <a:p>
            <a:pPr marL="285750" indent="-285750">
              <a:spcAft>
                <a:spcPts val="800"/>
              </a:spcAft>
              <a:buFont typeface="Meiryo Bold"/>
              <a:buChar char="▸"/>
            </a:pPr>
            <a:r>
              <a:rPr lang="en-US" sz="1300" dirty="0">
                <a:solidFill>
                  <a:schemeClr val="tx1">
                    <a:lumMod val="50000"/>
                  </a:schemeClr>
                </a:solidFill>
                <a:latin typeface="Agenda Regular" panose="02000603040000020004" pitchFamily="2" charset="77"/>
              </a:rPr>
              <a:t>Herb Roasted Chicken Breast~ herb butter, shallots, garlic mashed potatoes, roasted baby carrots, green beans</a:t>
            </a:r>
          </a:p>
          <a:p>
            <a:pPr marL="285750" indent="-285750">
              <a:spcAft>
                <a:spcPts val="800"/>
              </a:spcAft>
              <a:buFont typeface="Meiryo Bold"/>
              <a:buChar char="▸"/>
            </a:pPr>
            <a:r>
              <a:rPr lang="en-US" sz="1300" dirty="0">
                <a:solidFill>
                  <a:schemeClr val="tx1">
                    <a:lumMod val="50000"/>
                  </a:schemeClr>
                </a:solidFill>
                <a:latin typeface="Agenda Regular" panose="02000603040000020004" pitchFamily="2" charset="77"/>
              </a:rPr>
              <a:t>Sliced Roasted Top Sirloin~ </a:t>
            </a:r>
            <a:r>
              <a:rPr lang="en-US" sz="1300" dirty="0" err="1">
                <a:solidFill>
                  <a:schemeClr val="tx1">
                    <a:lumMod val="50000"/>
                  </a:schemeClr>
                </a:solidFill>
                <a:latin typeface="Agenda Regular" panose="02000603040000020004" pitchFamily="2" charset="77"/>
              </a:rPr>
              <a:t>brussels</a:t>
            </a:r>
            <a:r>
              <a:rPr lang="en-US" sz="1300" dirty="0">
                <a:solidFill>
                  <a:schemeClr val="tx1">
                    <a:lumMod val="50000"/>
                  </a:schemeClr>
                </a:solidFill>
                <a:latin typeface="Agenda Regular" panose="02000603040000020004" pitchFamily="2" charset="77"/>
              </a:rPr>
              <a:t> sprouts, creamy polenta</a:t>
            </a:r>
          </a:p>
          <a:p>
            <a:pPr marL="285750" indent="-285750">
              <a:spcAft>
                <a:spcPts val="800"/>
              </a:spcAft>
              <a:buFont typeface="Meiryo Bold"/>
              <a:buChar char="▸"/>
            </a:pPr>
            <a:r>
              <a:rPr lang="en-US" sz="1300" dirty="0">
                <a:solidFill>
                  <a:schemeClr val="tx1">
                    <a:lumMod val="50000"/>
                  </a:schemeClr>
                </a:solidFill>
                <a:latin typeface="Agenda Regular" panose="02000603040000020004" pitchFamily="2" charset="77"/>
              </a:rPr>
              <a:t>Herb Crusted Salmon~ baby fingerling potatoes, asparagus </a:t>
            </a:r>
          </a:p>
          <a:p>
            <a:pPr marL="285750" indent="-285750">
              <a:spcAft>
                <a:spcPts val="800"/>
              </a:spcAft>
              <a:buFont typeface="Meiryo Bold"/>
              <a:buChar char="▸"/>
            </a:pPr>
            <a:r>
              <a:rPr lang="en-US" sz="1300" dirty="0">
                <a:solidFill>
                  <a:schemeClr val="tx1">
                    <a:lumMod val="50000"/>
                  </a:schemeClr>
                </a:solidFill>
                <a:latin typeface="Agenda Regular" panose="02000603040000020004" pitchFamily="2" charset="77"/>
              </a:rPr>
              <a:t>Mediterranean Shrimp Pasta~ jumbo shrimp, bowtie pasta, spinach, mushroom, tomato, pesto crème sauce</a:t>
            </a:r>
          </a:p>
          <a:p>
            <a:pPr marL="285750" indent="-285750">
              <a:spcAft>
                <a:spcPts val="800"/>
              </a:spcAft>
              <a:buFont typeface="Meiryo Bold"/>
              <a:buChar char="▸"/>
            </a:pPr>
            <a:r>
              <a:rPr lang="en-US" sz="1300" dirty="0">
                <a:solidFill>
                  <a:srgbClr val="545859">
                    <a:lumMod val="50000"/>
                  </a:srgbClr>
                </a:solidFill>
                <a:latin typeface="Agenda Regular" panose="02000603040000020004" pitchFamily="2" charset="77"/>
              </a:rPr>
              <a:t>Chicken </a:t>
            </a:r>
            <a:r>
              <a:rPr lang="en-US" sz="1300" dirty="0" err="1">
                <a:solidFill>
                  <a:srgbClr val="545859">
                    <a:lumMod val="50000"/>
                  </a:srgbClr>
                </a:solidFill>
                <a:latin typeface="Agenda Regular" panose="02000603040000020004" pitchFamily="2" charset="77"/>
              </a:rPr>
              <a:t>Picatta</a:t>
            </a:r>
            <a:r>
              <a:rPr lang="en-US" sz="1300" dirty="0">
                <a:solidFill>
                  <a:srgbClr val="545859">
                    <a:lumMod val="50000"/>
                  </a:srgbClr>
                </a:solidFill>
                <a:latin typeface="Agenda Regular" panose="02000603040000020004" pitchFamily="2" charset="77"/>
              </a:rPr>
              <a:t>~ lemon caper </a:t>
            </a:r>
            <a:r>
              <a:rPr lang="en-US" sz="1300" dirty="0" err="1">
                <a:solidFill>
                  <a:srgbClr val="545859">
                    <a:lumMod val="50000"/>
                  </a:srgbClr>
                </a:solidFill>
                <a:latin typeface="Agenda Regular" panose="02000603040000020004" pitchFamily="2" charset="77"/>
              </a:rPr>
              <a:t>beurre</a:t>
            </a:r>
            <a:r>
              <a:rPr lang="en-US" sz="1300" dirty="0">
                <a:solidFill>
                  <a:srgbClr val="545859">
                    <a:lumMod val="50000"/>
                  </a:srgbClr>
                </a:solidFill>
                <a:latin typeface="Agenda Regular" panose="02000603040000020004" pitchFamily="2" charset="77"/>
              </a:rPr>
              <a:t> </a:t>
            </a:r>
            <a:r>
              <a:rPr lang="en-US" sz="1300" dirty="0" err="1">
                <a:solidFill>
                  <a:srgbClr val="545859">
                    <a:lumMod val="50000"/>
                  </a:srgbClr>
                </a:solidFill>
                <a:latin typeface="Agenda Regular" panose="02000603040000020004" pitchFamily="2" charset="77"/>
              </a:rPr>
              <a:t>blance</a:t>
            </a:r>
            <a:r>
              <a:rPr lang="en-US" sz="1300" dirty="0">
                <a:solidFill>
                  <a:srgbClr val="545859">
                    <a:lumMod val="50000"/>
                  </a:srgbClr>
                </a:solidFill>
                <a:latin typeface="Agenda Regular" panose="02000603040000020004" pitchFamily="2" charset="77"/>
              </a:rPr>
              <a:t>, mashed potatoes, roasted broccoli</a:t>
            </a:r>
          </a:p>
          <a:p>
            <a:pPr marL="285750" indent="-285750">
              <a:spcAft>
                <a:spcPts val="800"/>
              </a:spcAft>
              <a:buFont typeface="Meiryo Bold"/>
              <a:buChar char="▸"/>
            </a:pPr>
            <a:r>
              <a:rPr lang="en-US" sz="1300" dirty="0">
                <a:solidFill>
                  <a:srgbClr val="545859">
                    <a:lumMod val="50000"/>
                  </a:srgbClr>
                </a:solidFill>
                <a:latin typeface="Agenda Regular" panose="02000603040000020004" pitchFamily="2" charset="77"/>
              </a:rPr>
              <a:t>Blackened Mahi </a:t>
            </a:r>
            <a:r>
              <a:rPr lang="en-US" sz="1300" dirty="0" err="1">
                <a:solidFill>
                  <a:srgbClr val="545859">
                    <a:lumMod val="50000"/>
                  </a:srgbClr>
                </a:solidFill>
                <a:latin typeface="Agenda Regular" panose="02000603040000020004" pitchFamily="2" charset="77"/>
              </a:rPr>
              <a:t>Mahi</a:t>
            </a:r>
            <a:r>
              <a:rPr lang="en-US" sz="1300" dirty="0">
                <a:solidFill>
                  <a:srgbClr val="545859">
                    <a:lumMod val="50000"/>
                  </a:srgbClr>
                </a:solidFill>
                <a:latin typeface="Agenda Regular" panose="02000603040000020004" pitchFamily="2" charset="77"/>
              </a:rPr>
              <a:t>~ mango &amp; tomatillo salsa, wild rice </a:t>
            </a:r>
          </a:p>
          <a:p>
            <a:pPr marL="285750" indent="-285750">
              <a:spcAft>
                <a:spcPts val="800"/>
              </a:spcAft>
              <a:buFont typeface="Meiryo Bold"/>
              <a:buChar char="▸"/>
            </a:pPr>
            <a:r>
              <a:rPr lang="en-US" sz="1300" dirty="0">
                <a:solidFill>
                  <a:srgbClr val="545859">
                    <a:lumMod val="50000"/>
                  </a:srgbClr>
                </a:solidFill>
                <a:latin typeface="Agenda Regular" panose="02000603040000020004" pitchFamily="2" charset="77"/>
              </a:rPr>
              <a:t>Grilled Tofu~ seasonal vegetables</a:t>
            </a:r>
          </a:p>
          <a:p>
            <a:pPr marL="285750" indent="-285750">
              <a:spcAft>
                <a:spcPts val="800"/>
              </a:spcAft>
              <a:buFont typeface="Meiryo Bold"/>
              <a:buChar char="▸"/>
            </a:pPr>
            <a:r>
              <a:rPr lang="en-US" sz="1300" dirty="0">
                <a:solidFill>
                  <a:srgbClr val="545859">
                    <a:lumMod val="50000"/>
                  </a:srgbClr>
                </a:solidFill>
                <a:latin typeface="Agenda Regular" panose="02000603040000020004" pitchFamily="2" charset="77"/>
              </a:rPr>
              <a:t>Grilled Vegetable Risotto~ squash, zucchini, roasted asparagus, baby carrots</a:t>
            </a:r>
          </a:p>
          <a:p>
            <a:pPr marL="285750" indent="-285750">
              <a:spcAft>
                <a:spcPts val="800"/>
              </a:spcAft>
              <a:buFont typeface="Meiryo Bold"/>
              <a:buChar char="▸"/>
            </a:pPr>
            <a:endParaRPr lang="en-US" sz="1300" dirty="0">
              <a:solidFill>
                <a:srgbClr val="545859">
                  <a:lumMod val="50000"/>
                </a:srgbClr>
              </a:solidFill>
              <a:latin typeface="Agenda Regular" panose="02000603040000020004" pitchFamily="2" charset="77"/>
            </a:endParaRPr>
          </a:p>
          <a:p>
            <a:pPr>
              <a:spcAft>
                <a:spcPts val="800"/>
              </a:spcAft>
            </a:pPr>
            <a:endParaRPr lang="en-US" sz="1300" dirty="0">
              <a:solidFill>
                <a:srgbClr val="545859">
                  <a:lumMod val="50000"/>
                </a:srgbClr>
              </a:solidFill>
              <a:latin typeface="Agenda Regular" panose="02000603040000020004" pitchFamily="2" charset="77"/>
            </a:endParaRPr>
          </a:p>
          <a:p>
            <a:pPr>
              <a:spcAft>
                <a:spcPts val="800"/>
              </a:spcAft>
            </a:pPr>
            <a:r>
              <a:rPr lang="en-US" sz="1300" b="1" dirty="0">
                <a:solidFill>
                  <a:srgbClr val="545859">
                    <a:lumMod val="50000"/>
                  </a:srgbClr>
                </a:solidFill>
                <a:latin typeface="Agenda Regular" panose="02000603040000020004" pitchFamily="2" charset="77"/>
              </a:rPr>
              <a:t>	</a:t>
            </a:r>
            <a:endParaRPr lang="en-US" sz="1300" dirty="0">
              <a:solidFill>
                <a:schemeClr val="tx1">
                  <a:lumMod val="50000"/>
                </a:schemeClr>
              </a:solidFill>
              <a:latin typeface="Agenda Regular" panose="02000603040000020004" pitchFamily="2" charset="77"/>
            </a:endParaRPr>
          </a:p>
        </p:txBody>
      </p:sp>
      <p:sp>
        <p:nvSpPr>
          <p:cNvPr id="14" name="TextBox 13">
            <a:extLst>
              <a:ext uri="{FF2B5EF4-FFF2-40B4-BE49-F238E27FC236}">
                <a16:creationId xmlns:a16="http://schemas.microsoft.com/office/drawing/2014/main" id="{742F8E17-B026-154D-AA40-AC5D99A1F318}"/>
              </a:ext>
            </a:extLst>
          </p:cNvPr>
          <p:cNvSpPr txBox="1"/>
          <p:nvPr/>
        </p:nvSpPr>
        <p:spPr>
          <a:xfrm>
            <a:off x="3908441" y="2556225"/>
            <a:ext cx="4117286"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ENTRÉES </a:t>
            </a:r>
            <a:r>
              <a:rPr lang="en-US" sz="1200" i="1" dirty="0">
                <a:solidFill>
                  <a:srgbClr val="2A2C2C"/>
                </a:solidFill>
                <a:latin typeface="Agenda RegularItalic" panose="02000603040000020004" pitchFamily="2" charset="77"/>
              </a:rPr>
              <a:t>Select up to (3) Entrees: (2) Proteins (1) Vegetarian</a:t>
            </a:r>
            <a:endParaRPr lang="en-US" sz="1200" dirty="0">
              <a:solidFill>
                <a:schemeClr val="accent3"/>
              </a:solidFill>
              <a:latin typeface="Agenda-Bold" panose="02000603040000020004" pitchFamily="2" charset="77"/>
            </a:endParaRPr>
          </a:p>
        </p:txBody>
      </p:sp>
      <p:sp>
        <p:nvSpPr>
          <p:cNvPr id="11" name="Slide Number Placeholder 10">
            <a:extLst>
              <a:ext uri="{FF2B5EF4-FFF2-40B4-BE49-F238E27FC236}">
                <a16:creationId xmlns:a16="http://schemas.microsoft.com/office/drawing/2014/main" id="{FB5723C1-9842-4C79-A602-29249D745D63}"/>
              </a:ext>
            </a:extLst>
          </p:cNvPr>
          <p:cNvSpPr>
            <a:spLocks noGrp="1"/>
          </p:cNvSpPr>
          <p:nvPr>
            <p:ph type="sldNum" sz="quarter" idx="12"/>
          </p:nvPr>
        </p:nvSpPr>
        <p:spPr/>
        <p:txBody>
          <a:bodyPr/>
          <a:lstStyle/>
          <a:p>
            <a:pPr algn="r"/>
            <a:fld id="{259BA683-ED57-A245-A1B0-0A2DEED8498B}" type="slidenum">
              <a:rPr lang="en-US" smtClean="0"/>
              <a:pPr algn="r"/>
              <a:t>16</a:t>
            </a:fld>
            <a:endParaRPr lang="en-US" dirty="0"/>
          </a:p>
        </p:txBody>
      </p:sp>
      <p:sp>
        <p:nvSpPr>
          <p:cNvPr id="15" name="TextBox 14"/>
          <p:cNvSpPr txBox="1"/>
          <p:nvPr/>
        </p:nvSpPr>
        <p:spPr>
          <a:xfrm>
            <a:off x="418007" y="2268908"/>
            <a:ext cx="2059735" cy="338554"/>
          </a:xfrm>
          <a:prstGeom prst="rect">
            <a:avLst/>
          </a:prstGeom>
          <a:noFill/>
        </p:spPr>
        <p:txBody>
          <a:bodyPr wrap="square" rtlCol="0">
            <a:spAutoFit/>
          </a:bodyPr>
          <a:lstStyle/>
          <a:p>
            <a:pPr lvl="0">
              <a:spcAft>
                <a:spcPts val="800"/>
              </a:spcAft>
            </a:pPr>
            <a:r>
              <a:rPr lang="en-US" sz="1600" b="1" dirty="0">
                <a:solidFill>
                  <a:schemeClr val="accent3"/>
                </a:solidFill>
                <a:latin typeface="Agenda-Bold" panose="02000603040000020004" pitchFamily="2" charset="77"/>
              </a:rPr>
              <a:t>$</a:t>
            </a:r>
            <a:r>
              <a:rPr lang="en-US" sz="1600" b="1" dirty="0">
                <a:solidFill>
                  <a:srgbClr val="001450"/>
                </a:solidFill>
                <a:latin typeface="Agenda-Bold" panose="02000603040000020004" pitchFamily="2" charset="77"/>
              </a:rPr>
              <a:t>38 </a:t>
            </a:r>
            <a:r>
              <a:rPr lang="en-US" sz="1200" dirty="0">
                <a:solidFill>
                  <a:srgbClr val="001450"/>
                </a:solidFill>
                <a:latin typeface="Agenda-Bold" panose="02000603040000020004" pitchFamily="2" charset="77"/>
              </a:rPr>
              <a:t>per guest</a:t>
            </a:r>
          </a:p>
        </p:txBody>
      </p:sp>
      <p:sp>
        <p:nvSpPr>
          <p:cNvPr id="12" name="Rectangle 11"/>
          <p:cNvSpPr/>
          <p:nvPr/>
        </p:nvSpPr>
        <p:spPr>
          <a:xfrm>
            <a:off x="486660" y="7531114"/>
            <a:ext cx="8177876" cy="223138"/>
          </a:xfrm>
          <a:prstGeom prst="rect">
            <a:avLst/>
          </a:prstGeom>
        </p:spPr>
        <p:txBody>
          <a:bodyPr wrap="square">
            <a:spAutoFit/>
          </a:bodyPr>
          <a:lstStyle/>
          <a:p>
            <a:pPr lvl="0"/>
            <a:r>
              <a:rPr lang="en-US" sz="850" dirty="0">
                <a:solidFill>
                  <a:srgbClr val="545859"/>
                </a:solidFill>
                <a:latin typeface="Agenda Regular" panose="02000603040000020004"/>
              </a:rPr>
              <a:t>All pricing is per person, a 21% taxable service charge and 9.5% sales tax will apply to all food and non-liquor beverage. Pricing ,sales tax and service charge are subject to change</a:t>
            </a:r>
            <a:endParaRPr lang="en-US" dirty="0">
              <a:solidFill>
                <a:srgbClr val="545859"/>
              </a:solidFill>
            </a:endParaRPr>
          </a:p>
        </p:txBody>
      </p:sp>
      <p:sp>
        <p:nvSpPr>
          <p:cNvPr id="17" name="Rectangle 16">
            <a:extLst>
              <a:ext uri="{FF2B5EF4-FFF2-40B4-BE49-F238E27FC236}">
                <a16:creationId xmlns:a16="http://schemas.microsoft.com/office/drawing/2014/main" id="{7A201794-5805-D64E-A305-D3021E7DEF72}"/>
              </a:ext>
            </a:extLst>
          </p:cNvPr>
          <p:cNvSpPr/>
          <p:nvPr/>
        </p:nvSpPr>
        <p:spPr>
          <a:xfrm>
            <a:off x="8499107" y="0"/>
            <a:ext cx="4302493" cy="777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AFC159A-81E4-564D-AE99-B7B4DBA9C72C}"/>
              </a:ext>
            </a:extLst>
          </p:cNvPr>
          <p:cNvPicPr>
            <a:picLocks noChangeAspect="1"/>
          </p:cNvPicPr>
          <p:nvPr/>
        </p:nvPicPr>
        <p:blipFill>
          <a:blip r:embed="rId2"/>
          <a:srcRect/>
          <a:stretch/>
        </p:blipFill>
        <p:spPr>
          <a:xfrm>
            <a:off x="9173067" y="4189667"/>
            <a:ext cx="2905539" cy="2905539"/>
          </a:xfrm>
          <a:prstGeom prst="rect">
            <a:avLst/>
          </a:prstGeom>
        </p:spPr>
      </p:pic>
      <p:pic>
        <p:nvPicPr>
          <p:cNvPr id="20" name="Picture 19">
            <a:extLst>
              <a:ext uri="{FF2B5EF4-FFF2-40B4-BE49-F238E27FC236}">
                <a16:creationId xmlns:a16="http://schemas.microsoft.com/office/drawing/2014/main" id="{3024EED1-A8BD-FA3C-8A2C-641BEFF12535}"/>
              </a:ext>
            </a:extLst>
          </p:cNvPr>
          <p:cNvPicPr>
            <a:picLocks noChangeAspect="1"/>
          </p:cNvPicPr>
          <p:nvPr/>
        </p:nvPicPr>
        <p:blipFill>
          <a:blip r:embed="rId3"/>
          <a:srcRect/>
          <a:stretch/>
        </p:blipFill>
        <p:spPr>
          <a:xfrm>
            <a:off x="9136714" y="541533"/>
            <a:ext cx="2905539" cy="2905539"/>
          </a:xfrm>
          <a:prstGeom prst="rect">
            <a:avLst/>
          </a:prstGeom>
        </p:spPr>
      </p:pic>
    </p:spTree>
    <p:extLst>
      <p:ext uri="{BB962C8B-B14F-4D97-AF65-F5344CB8AC3E}">
        <p14:creationId xmlns:p14="http://schemas.microsoft.com/office/powerpoint/2010/main" val="3945583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CDA2B-A102-5F49-BE2A-ED44ADA71037}"/>
              </a:ext>
            </a:extLst>
          </p:cNvPr>
          <p:cNvPicPr>
            <a:picLocks noChangeAspect="1"/>
          </p:cNvPicPr>
          <p:nvPr/>
        </p:nvPicPr>
        <p:blipFill>
          <a:blip r:embed="rId2"/>
          <a:srcRect/>
          <a:stretch/>
        </p:blipFill>
        <p:spPr>
          <a:xfrm>
            <a:off x="0" y="0"/>
            <a:ext cx="12724108" cy="7772400"/>
          </a:xfrm>
          <a:prstGeom prst="rect">
            <a:avLst/>
          </a:prstGeom>
        </p:spPr>
      </p:pic>
      <p:sp>
        <p:nvSpPr>
          <p:cNvPr id="4" name="TextBox 3">
            <a:extLst>
              <a:ext uri="{FF2B5EF4-FFF2-40B4-BE49-F238E27FC236}">
                <a16:creationId xmlns:a16="http://schemas.microsoft.com/office/drawing/2014/main" id="{1E59B8C1-B5E0-C749-B421-DFBC33F0E21F}"/>
              </a:ext>
            </a:extLst>
          </p:cNvPr>
          <p:cNvSpPr txBox="1"/>
          <p:nvPr/>
        </p:nvSpPr>
        <p:spPr>
          <a:xfrm>
            <a:off x="2630259" y="1263947"/>
            <a:ext cx="7538519" cy="584775"/>
          </a:xfrm>
          <a:prstGeom prst="rect">
            <a:avLst/>
          </a:prstGeom>
          <a:noFill/>
        </p:spPr>
        <p:txBody>
          <a:bodyPr wrap="square" rtlCol="0" anchor="ctr">
            <a:spAutoFit/>
          </a:bodyPr>
          <a:lstStyle/>
          <a:p>
            <a:pPr algn="ctr"/>
            <a:r>
              <a:rPr lang="en-US" sz="3200" spc="300" dirty="0">
                <a:solidFill>
                  <a:schemeClr val="bg1"/>
                </a:solidFill>
                <a:latin typeface="Agenda Light" panose="02000603040000020004" pitchFamily="2" charset="77"/>
              </a:rPr>
              <a:t>RECEPTIONS</a:t>
            </a:r>
          </a:p>
        </p:txBody>
      </p:sp>
      <p:sp>
        <p:nvSpPr>
          <p:cNvPr id="5" name="TextBox 4">
            <a:extLst>
              <a:ext uri="{FF2B5EF4-FFF2-40B4-BE49-F238E27FC236}">
                <a16:creationId xmlns:a16="http://schemas.microsoft.com/office/drawing/2014/main" id="{78B1B005-2558-914F-8A4F-ABAD1D1D5470}"/>
              </a:ext>
            </a:extLst>
          </p:cNvPr>
          <p:cNvSpPr txBox="1"/>
          <p:nvPr/>
        </p:nvSpPr>
        <p:spPr>
          <a:xfrm>
            <a:off x="2631540" y="771181"/>
            <a:ext cx="7538519" cy="276999"/>
          </a:xfrm>
          <a:prstGeom prst="rect">
            <a:avLst/>
          </a:prstGeom>
          <a:noFill/>
        </p:spPr>
        <p:txBody>
          <a:bodyPr wrap="square" rtlCol="0" anchor="ctr">
            <a:spAutoFit/>
          </a:bodyPr>
          <a:lstStyle/>
          <a:p>
            <a:pPr algn="ctr"/>
            <a:r>
              <a:rPr lang="en-US" sz="1200" spc="300" dirty="0">
                <a:solidFill>
                  <a:schemeClr val="bg1"/>
                </a:solidFill>
                <a:latin typeface="Agenda-Medium" panose="02000603040000020004" pitchFamily="2" charset="77"/>
              </a:rPr>
              <a:t>CATERING AT CROWNE PLAZA</a:t>
            </a:r>
          </a:p>
        </p:txBody>
      </p:sp>
      <p:cxnSp>
        <p:nvCxnSpPr>
          <p:cNvPr id="6" name="Straight Connector 5">
            <a:extLst>
              <a:ext uri="{FF2B5EF4-FFF2-40B4-BE49-F238E27FC236}">
                <a16:creationId xmlns:a16="http://schemas.microsoft.com/office/drawing/2014/main" id="{A83CEDF6-5B71-F740-9F49-3E1066AAB142}"/>
              </a:ext>
            </a:extLst>
          </p:cNvPr>
          <p:cNvCxnSpPr/>
          <p:nvPr/>
        </p:nvCxnSpPr>
        <p:spPr>
          <a:xfrm>
            <a:off x="4950647" y="1042297"/>
            <a:ext cx="28977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2729A15-C3DC-445C-8A1A-5DD970233FFF}"/>
              </a:ext>
            </a:extLst>
          </p:cNvPr>
          <p:cNvSpPr>
            <a:spLocks noGrp="1"/>
          </p:cNvSpPr>
          <p:nvPr>
            <p:ph type="sldNum" sz="quarter" idx="12"/>
          </p:nvPr>
        </p:nvSpPr>
        <p:spPr/>
        <p:txBody>
          <a:bodyPr/>
          <a:lstStyle/>
          <a:p>
            <a:fld id="{259BA683-ED57-A245-A1B0-0A2DEED8498B}" type="slidenum">
              <a:rPr lang="en-US" smtClean="0"/>
              <a:t>17</a:t>
            </a:fld>
            <a:endParaRPr lang="en-US"/>
          </a:p>
        </p:txBody>
      </p:sp>
    </p:spTree>
    <p:extLst>
      <p:ext uri="{BB962C8B-B14F-4D97-AF65-F5344CB8AC3E}">
        <p14:creationId xmlns:p14="http://schemas.microsoft.com/office/powerpoint/2010/main" val="2662638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DE5E47-091D-264A-94EC-C1919D796A01}"/>
              </a:ext>
            </a:extLst>
          </p:cNvPr>
          <p:cNvGrpSpPr/>
          <p:nvPr/>
        </p:nvGrpSpPr>
        <p:grpSpPr>
          <a:xfrm>
            <a:off x="8499107" y="0"/>
            <a:ext cx="4302493" cy="7772400"/>
            <a:chOff x="8499107" y="0"/>
            <a:chExt cx="4302493" cy="7772400"/>
          </a:xfrm>
        </p:grpSpPr>
        <p:sp>
          <p:nvSpPr>
            <p:cNvPr id="3" name="Rectangle 2">
              <a:extLst>
                <a:ext uri="{FF2B5EF4-FFF2-40B4-BE49-F238E27FC236}">
                  <a16:creationId xmlns:a16="http://schemas.microsoft.com/office/drawing/2014/main" id="{87CD0D5D-2431-F54B-811F-3F62E7785B65}"/>
                </a:ext>
              </a:extLst>
            </p:cNvPr>
            <p:cNvSpPr/>
            <p:nvPr/>
          </p:nvSpPr>
          <p:spPr>
            <a:xfrm>
              <a:off x="8499107" y="0"/>
              <a:ext cx="4302493" cy="777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5D77D9-9E97-8840-B0BF-41E932BED3D4}"/>
                </a:ext>
              </a:extLst>
            </p:cNvPr>
            <p:cNvPicPr>
              <a:picLocks noChangeAspect="1"/>
            </p:cNvPicPr>
            <p:nvPr/>
          </p:nvPicPr>
          <p:blipFill>
            <a:blip r:embed="rId2"/>
            <a:srcRect/>
            <a:stretch/>
          </p:blipFill>
          <p:spPr>
            <a:xfrm>
              <a:off x="9173067" y="677194"/>
              <a:ext cx="2905539" cy="2905539"/>
            </a:xfrm>
            <a:prstGeom prst="rect">
              <a:avLst/>
            </a:prstGeom>
          </p:spPr>
        </p:pic>
        <p:pic>
          <p:nvPicPr>
            <p:cNvPr id="5" name="Picture 4">
              <a:extLst>
                <a:ext uri="{FF2B5EF4-FFF2-40B4-BE49-F238E27FC236}">
                  <a16:creationId xmlns:a16="http://schemas.microsoft.com/office/drawing/2014/main" id="{186D3C02-9F7F-6447-9151-D075B1BF9513}"/>
                </a:ext>
              </a:extLst>
            </p:cNvPr>
            <p:cNvPicPr>
              <a:picLocks noChangeAspect="1"/>
            </p:cNvPicPr>
            <p:nvPr/>
          </p:nvPicPr>
          <p:blipFill>
            <a:blip r:embed="rId3"/>
            <a:srcRect/>
            <a:stretch/>
          </p:blipFill>
          <p:spPr>
            <a:xfrm>
              <a:off x="9173067" y="4189667"/>
              <a:ext cx="2905539" cy="2905539"/>
            </a:xfrm>
            <a:prstGeom prst="rect">
              <a:avLst/>
            </a:prstGeom>
          </p:spPr>
        </p:pic>
      </p:grpSp>
      <p:sp>
        <p:nvSpPr>
          <p:cNvPr id="7" name="TextBox 6">
            <a:extLst>
              <a:ext uri="{FF2B5EF4-FFF2-40B4-BE49-F238E27FC236}">
                <a16:creationId xmlns:a16="http://schemas.microsoft.com/office/drawing/2014/main" id="{AF89428F-003F-8F41-87BF-1C0C48086DE9}"/>
              </a:ext>
            </a:extLst>
          </p:cNvPr>
          <p:cNvSpPr txBox="1"/>
          <p:nvPr/>
        </p:nvSpPr>
        <p:spPr>
          <a:xfrm>
            <a:off x="174284" y="738814"/>
            <a:ext cx="8300045" cy="907941"/>
          </a:xfrm>
          <a:prstGeom prst="rect">
            <a:avLst/>
          </a:prstGeom>
          <a:noFill/>
        </p:spPr>
        <p:txBody>
          <a:bodyPr wrap="square" rtlCol="0" anchor="ctr">
            <a:spAutoFit/>
          </a:bodyPr>
          <a:lstStyle/>
          <a:p>
            <a:pPr algn="ctr"/>
            <a:r>
              <a:rPr lang="en-US" sz="3200" spc="300" dirty="0">
                <a:solidFill>
                  <a:schemeClr val="tx1">
                    <a:lumMod val="50000"/>
                  </a:schemeClr>
                </a:solidFill>
                <a:latin typeface="Agenda Light" panose="02000603040000020004" pitchFamily="2" charset="77"/>
              </a:rPr>
              <a:t>DISPLAYS</a:t>
            </a:r>
          </a:p>
          <a:p>
            <a:pPr algn="ctr"/>
            <a:r>
              <a:rPr lang="en-US" sz="1050" dirty="0">
                <a:solidFill>
                  <a:schemeClr val="tx1">
                    <a:lumMod val="50000"/>
                  </a:schemeClr>
                </a:solidFill>
                <a:latin typeface="Agenda Regular" panose="02000603040000020004"/>
              </a:rPr>
              <a:t>Hors d’oeuvre Displays require a minimum of 25 guests; Priced Per Person </a:t>
            </a:r>
          </a:p>
          <a:p>
            <a:pPr algn="ctr"/>
            <a:r>
              <a:rPr lang="en-US" sz="1050" dirty="0">
                <a:solidFill>
                  <a:schemeClr val="tx1">
                    <a:lumMod val="50000"/>
                  </a:schemeClr>
                </a:solidFill>
                <a:latin typeface="Agenda Regular" panose="02000603040000020004"/>
              </a:rPr>
              <a:t>Hors d’oeuvre Displays are an add on to tray passed hors d’oeuvres, meal service or stations </a:t>
            </a:r>
          </a:p>
        </p:txBody>
      </p:sp>
      <p:sp>
        <p:nvSpPr>
          <p:cNvPr id="8" name="TextBox 7">
            <a:extLst>
              <a:ext uri="{FF2B5EF4-FFF2-40B4-BE49-F238E27FC236}">
                <a16:creationId xmlns:a16="http://schemas.microsoft.com/office/drawing/2014/main" id="{36222393-3FC3-B14A-9D61-2170593CACCD}"/>
              </a:ext>
            </a:extLst>
          </p:cNvPr>
          <p:cNvSpPr txBox="1"/>
          <p:nvPr/>
        </p:nvSpPr>
        <p:spPr>
          <a:xfrm>
            <a:off x="555048" y="326556"/>
            <a:ext cx="7538519" cy="292388"/>
          </a:xfrm>
          <a:prstGeom prst="rect">
            <a:avLst/>
          </a:prstGeom>
          <a:noFill/>
        </p:spPr>
        <p:txBody>
          <a:bodyPr wrap="square" rtlCol="0" anchor="ctr">
            <a:spAutoFit/>
          </a:bodyPr>
          <a:lstStyle/>
          <a:p>
            <a:pPr algn="ctr"/>
            <a:r>
              <a:rPr lang="en-US" sz="1300" spc="300" dirty="0">
                <a:solidFill>
                  <a:schemeClr val="tx1">
                    <a:lumMod val="50000"/>
                  </a:schemeClr>
                </a:solidFill>
                <a:latin typeface="Agenda-Medium" panose="02000603040000020004" pitchFamily="2" charset="77"/>
              </a:rPr>
              <a:t>RECEPTIONS</a:t>
            </a:r>
          </a:p>
        </p:txBody>
      </p:sp>
      <p:cxnSp>
        <p:nvCxnSpPr>
          <p:cNvPr id="9" name="Straight Connector 8">
            <a:extLst>
              <a:ext uri="{FF2B5EF4-FFF2-40B4-BE49-F238E27FC236}">
                <a16:creationId xmlns:a16="http://schemas.microsoft.com/office/drawing/2014/main" id="{028BC666-8528-C24D-984B-9E4ECACDDC8F}"/>
              </a:ext>
            </a:extLst>
          </p:cNvPr>
          <p:cNvCxnSpPr>
            <a:cxnSpLocks/>
          </p:cNvCxnSpPr>
          <p:nvPr/>
        </p:nvCxnSpPr>
        <p:spPr>
          <a:xfrm>
            <a:off x="3661599" y="618944"/>
            <a:ext cx="122331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99D7171-5733-0343-994B-9BFC5BD1F5D8}"/>
              </a:ext>
            </a:extLst>
          </p:cNvPr>
          <p:cNvSpPr txBox="1"/>
          <p:nvPr/>
        </p:nvSpPr>
        <p:spPr>
          <a:xfrm>
            <a:off x="210590" y="1938730"/>
            <a:ext cx="7987841" cy="5755422"/>
          </a:xfrm>
          <a:prstGeom prst="rect">
            <a:avLst/>
          </a:prstGeom>
          <a:noFill/>
        </p:spPr>
        <p:txBody>
          <a:bodyPr wrap="square" numCol="1" rtlCol="0">
            <a:spAutoFit/>
          </a:bodyPr>
          <a:lstStyle/>
          <a:p>
            <a:pPr>
              <a:spcAft>
                <a:spcPts val="600"/>
              </a:spcAft>
              <a:defRPr/>
            </a:pPr>
            <a:r>
              <a:rPr lang="en-US" sz="1200" b="1" dirty="0">
                <a:solidFill>
                  <a:schemeClr val="accent3"/>
                </a:solidFill>
                <a:latin typeface="Agenda-Bold" panose="02000603040000020004" pitchFamily="2" charset="77"/>
              </a:rPr>
              <a:t>CHEESE &amp; CHARCUTERIE   </a:t>
            </a:r>
            <a:r>
              <a:rPr lang="en-US" sz="12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$ 20 </a:t>
            </a:r>
            <a:r>
              <a:rPr lang="en-US" sz="1200" dirty="0">
                <a:solidFill>
                  <a:schemeClr val="accent3"/>
                </a:solidFill>
                <a:latin typeface="Agenda-Bold" panose="02000603040000020004" pitchFamily="2" charset="77"/>
              </a:rPr>
              <a:t>per guest</a:t>
            </a:r>
          </a:p>
          <a:p>
            <a:pPr marL="285750" indent="-285750">
              <a:spcAft>
                <a:spcPts val="600"/>
              </a:spcAft>
              <a:buFont typeface="Meiryo Bold"/>
              <a:buChar char="▸"/>
              <a:defRPr/>
            </a:pPr>
            <a:r>
              <a:rPr lang="en-US" sz="1200" dirty="0">
                <a:solidFill>
                  <a:srgbClr val="545859">
                    <a:lumMod val="50000"/>
                  </a:srgbClr>
                </a:solidFill>
                <a:latin typeface="Agenda Regular" panose="02000603040000020004" pitchFamily="2" charset="77"/>
              </a:rPr>
              <a:t>Domestic and imported cheeses, cured meats, fig jam, assorted dried fruit, candied pecans and toasted nuts, cornichons, caper berries,  </a:t>
            </a:r>
            <a:r>
              <a:rPr lang="en-US" sz="1200" dirty="0" err="1">
                <a:solidFill>
                  <a:srgbClr val="545859">
                    <a:lumMod val="50000"/>
                  </a:srgbClr>
                </a:solidFill>
                <a:latin typeface="Agenda Regular" panose="02000603040000020004" pitchFamily="2" charset="77"/>
              </a:rPr>
              <a:t>french</a:t>
            </a:r>
            <a:r>
              <a:rPr lang="en-US" sz="1200" dirty="0">
                <a:solidFill>
                  <a:srgbClr val="545859">
                    <a:lumMod val="50000"/>
                  </a:srgbClr>
                </a:solidFill>
                <a:latin typeface="Agenda Regular" panose="02000603040000020004" pitchFamily="2" charset="77"/>
              </a:rPr>
              <a:t> baguette, gourmet crackers</a:t>
            </a:r>
          </a:p>
          <a:p>
            <a:pPr>
              <a:spcAft>
                <a:spcPts val="600"/>
              </a:spcAft>
              <a:defRPr/>
            </a:pPr>
            <a:endParaRPr lang="en-US" sz="800" dirty="0">
              <a:solidFill>
                <a:srgbClr val="545859">
                  <a:lumMod val="50000"/>
                </a:srgbClr>
              </a:solidFill>
              <a:latin typeface="Agenda Regular" panose="02000603040000020004" pitchFamily="2" charset="77"/>
            </a:endParaRPr>
          </a:p>
          <a:p>
            <a:pPr>
              <a:spcAft>
                <a:spcPts val="600"/>
              </a:spcAft>
              <a:defRPr/>
            </a:pPr>
            <a:r>
              <a:rPr lang="en-US" sz="1200" b="1" dirty="0">
                <a:solidFill>
                  <a:schemeClr val="accent3"/>
                </a:solidFill>
                <a:latin typeface="Agenda-Bold" panose="02000603040000020004" pitchFamily="2" charset="77"/>
              </a:rPr>
              <a:t>GRILLED VEGETABLE CRUDITE  </a:t>
            </a:r>
            <a:r>
              <a:rPr lang="en-US" sz="1200" dirty="0">
                <a:solidFill>
                  <a:schemeClr val="accent3"/>
                </a:solidFill>
                <a:latin typeface="Agenda Light" panose="02000603040000020004" pitchFamily="2" charset="77"/>
              </a:rPr>
              <a:t>|</a:t>
            </a:r>
            <a:r>
              <a:rPr lang="en-US" sz="1200" b="1" dirty="0">
                <a:solidFill>
                  <a:schemeClr val="accent3"/>
                </a:solidFill>
                <a:latin typeface="Agenda-Bold" panose="02000603040000020004" pitchFamily="2" charset="77"/>
              </a:rPr>
              <a:t>  $ 10 </a:t>
            </a:r>
            <a:r>
              <a:rPr lang="en-US" sz="1200" dirty="0">
                <a:solidFill>
                  <a:schemeClr val="accent3"/>
                </a:solidFill>
                <a:latin typeface="Agenda-Bold" panose="02000603040000020004" pitchFamily="2" charset="77"/>
              </a:rPr>
              <a:t>per guest</a:t>
            </a:r>
            <a:endParaRPr kumimoji="0" lang="en-US" sz="1200" b="1" u="none" strike="noStrike" kern="1200" cap="none" spc="0" normalizeH="0" baseline="0" noProof="0" dirty="0">
              <a:ln>
                <a:noFill/>
              </a:ln>
              <a:solidFill>
                <a:schemeClr val="accent3"/>
              </a:solidFill>
              <a:effectLst/>
              <a:uLnTx/>
              <a:uFillTx/>
              <a:latin typeface="Agenda-Bold" panose="02000603040000020004" pitchFamily="2" charset="77"/>
            </a:endParaRPr>
          </a:p>
          <a:p>
            <a:pPr marL="285750" indent="-285750">
              <a:spcAft>
                <a:spcPts val="600"/>
              </a:spcAft>
              <a:buFont typeface="Meiryo Bold"/>
              <a:buChar char="▸"/>
              <a:defRPr/>
            </a:pPr>
            <a:r>
              <a:rPr lang="en-US" sz="1200" dirty="0">
                <a:solidFill>
                  <a:srgbClr val="545859">
                    <a:lumMod val="50000"/>
                  </a:srgbClr>
                </a:solidFill>
                <a:latin typeface="Agenda Regular" panose="02000603040000020004" pitchFamily="2" charset="77"/>
              </a:rPr>
              <a:t>Assorted seasonal grilled vegetables, buttermilk ranch, garlic herb aioli</a:t>
            </a:r>
          </a:p>
          <a:p>
            <a:pPr>
              <a:spcAft>
                <a:spcPts val="600"/>
              </a:spcAft>
              <a:defRPr/>
            </a:pPr>
            <a:endParaRPr lang="en-US" sz="800" dirty="0">
              <a:solidFill>
                <a:srgbClr val="545859">
                  <a:lumMod val="50000"/>
                </a:srgbClr>
              </a:solidFill>
              <a:latin typeface="Agenda Regular" panose="02000603040000020004" pitchFamily="2" charset="77"/>
            </a:endParaRPr>
          </a:p>
          <a:p>
            <a:pPr>
              <a:spcAft>
                <a:spcPts val="600"/>
              </a:spcAft>
              <a:defRPr/>
            </a:pPr>
            <a:r>
              <a:rPr lang="en-US" sz="1200" b="1" dirty="0">
                <a:solidFill>
                  <a:schemeClr val="accent3"/>
                </a:solidFill>
                <a:latin typeface="Agenda-Bold" panose="02000603040000020004" pitchFamily="2" charset="77"/>
              </a:rPr>
              <a:t>MEDITERRANEAN SPREADS   </a:t>
            </a:r>
            <a:r>
              <a:rPr lang="en-US" sz="1200" dirty="0">
                <a:solidFill>
                  <a:schemeClr val="accent3"/>
                </a:solidFill>
                <a:latin typeface="Agenda Light" panose="02000603040000020004" pitchFamily="2" charset="77"/>
              </a:rPr>
              <a:t>|</a:t>
            </a:r>
            <a:r>
              <a:rPr lang="en-US" sz="1200" b="1" dirty="0">
                <a:solidFill>
                  <a:schemeClr val="accent3"/>
                </a:solidFill>
                <a:latin typeface="Agenda-Bold" panose="02000603040000020004" pitchFamily="2" charset="77"/>
              </a:rPr>
              <a:t>  $ 14 </a:t>
            </a:r>
            <a:r>
              <a:rPr lang="en-US" sz="1200" dirty="0">
                <a:solidFill>
                  <a:schemeClr val="accent3"/>
                </a:solidFill>
                <a:latin typeface="Agenda-Bold" panose="02000603040000020004" pitchFamily="2" charset="77"/>
              </a:rPr>
              <a:t>per guest</a:t>
            </a:r>
            <a:endParaRPr lang="en-US" sz="1200" dirty="0">
              <a:solidFill>
                <a:srgbClr val="545859">
                  <a:lumMod val="50000"/>
                </a:srgbClr>
              </a:solidFill>
              <a:latin typeface="Agenda Regular" panose="02000603040000020004" pitchFamily="2" charset="77"/>
            </a:endParaRPr>
          </a:p>
          <a:p>
            <a:pPr marL="285750" indent="-285750">
              <a:spcAft>
                <a:spcPts val="600"/>
              </a:spcAft>
              <a:buFont typeface="Meiryo Bold"/>
              <a:buChar char="▸"/>
              <a:defRPr/>
            </a:pPr>
            <a:r>
              <a:rPr lang="en-US" sz="1200" dirty="0">
                <a:solidFill>
                  <a:srgbClr val="545859">
                    <a:lumMod val="50000"/>
                  </a:srgbClr>
                </a:solidFill>
                <a:latin typeface="Agenda Regular" panose="02000603040000020004" pitchFamily="2" charset="77"/>
              </a:rPr>
              <a:t>A</a:t>
            </a:r>
            <a:r>
              <a:rPr kumimoji="0" lang="en-US" sz="1200" b="0" i="0" u="none" strike="noStrike" kern="1200" cap="none" spc="0" normalizeH="0" baseline="0" noProof="0" dirty="0" err="1">
                <a:ln>
                  <a:noFill/>
                </a:ln>
                <a:solidFill>
                  <a:srgbClr val="545859">
                    <a:lumMod val="50000"/>
                  </a:srgbClr>
                </a:solidFill>
                <a:effectLst/>
                <a:uLnTx/>
                <a:uFillTx/>
                <a:latin typeface="Agenda Regular" panose="02000603040000020004" pitchFamily="2" charset="77"/>
                <a:ea typeface="+mn-ea"/>
                <a:cs typeface="+mn-cs"/>
              </a:rPr>
              <a:t>ssorted</a:t>
            </a:r>
            <a: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 hummus,</a:t>
            </a:r>
            <a:r>
              <a:rPr kumimoji="0" lang="en-US" sz="12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olive tapenade, </a:t>
            </a:r>
            <a:r>
              <a:rPr kumimoji="0" lang="en-US" sz="1200" b="0" i="0" u="none" strike="noStrike" kern="1200" cap="none" spc="0" normalizeH="0" noProof="0" dirty="0" err="1">
                <a:ln>
                  <a:noFill/>
                </a:ln>
                <a:solidFill>
                  <a:srgbClr val="545859">
                    <a:lumMod val="50000"/>
                  </a:srgbClr>
                </a:solidFill>
                <a:effectLst/>
                <a:uLnTx/>
                <a:uFillTx/>
                <a:latin typeface="Agenda Regular" panose="02000603040000020004" pitchFamily="2" charset="77"/>
                <a:ea typeface="+mn-ea"/>
                <a:cs typeface="+mn-cs"/>
              </a:rPr>
              <a:t>kalamata</a:t>
            </a:r>
            <a:r>
              <a:rPr kumimoji="0" lang="en-US" sz="12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olives, vegetable crudité, pita bread</a:t>
            </a:r>
          </a:p>
          <a:p>
            <a:pPr>
              <a:spcAft>
                <a:spcPts val="600"/>
              </a:spcAft>
              <a:defRPr/>
            </a:pPr>
            <a:endParaRPr kumimoji="0" lang="en-US" sz="8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a:spcAft>
                <a:spcPts val="600"/>
              </a:spcAft>
              <a:defRPr/>
            </a:pPr>
            <a:r>
              <a:rPr lang="en-US" sz="1200" b="1" dirty="0">
                <a:solidFill>
                  <a:schemeClr val="accent3"/>
                </a:solidFill>
                <a:latin typeface="Agenda-Bold" panose="02000603040000020004" pitchFamily="2" charset="77"/>
              </a:rPr>
              <a:t>ANTIPASTO DISPLAY  </a:t>
            </a:r>
            <a:r>
              <a:rPr lang="en-US" sz="1200" dirty="0">
                <a:solidFill>
                  <a:schemeClr val="accent3"/>
                </a:solidFill>
                <a:latin typeface="Agenda Light" panose="02000603040000020004" pitchFamily="2" charset="77"/>
              </a:rPr>
              <a:t>|</a:t>
            </a:r>
            <a:r>
              <a:rPr lang="en-US" sz="1200" b="1" dirty="0">
                <a:solidFill>
                  <a:schemeClr val="accent3"/>
                </a:solidFill>
                <a:latin typeface="Agenda-Bold" panose="02000603040000020004" pitchFamily="2" charset="77"/>
              </a:rPr>
              <a:t>  $ 18 </a:t>
            </a:r>
            <a:r>
              <a:rPr lang="en-US" sz="1200" dirty="0">
                <a:solidFill>
                  <a:schemeClr val="accent3"/>
                </a:solidFill>
                <a:latin typeface="Agenda-Bold" panose="02000603040000020004" pitchFamily="2" charset="77"/>
              </a:rPr>
              <a:t>per guest</a:t>
            </a:r>
            <a:endPar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ndParaRPr>
          </a:p>
          <a:p>
            <a:pPr marL="285750" indent="-285750">
              <a:spcAft>
                <a:spcPts val="600"/>
              </a:spcAft>
              <a:buFont typeface="Meiryo Bold"/>
              <a:buChar char="▸"/>
              <a:defRPr/>
            </a:pPr>
            <a:r>
              <a:rPr lang="en-US" sz="1200" dirty="0">
                <a:solidFill>
                  <a:srgbClr val="545859">
                    <a:lumMod val="50000"/>
                  </a:srgbClr>
                </a:solidFill>
                <a:latin typeface="Agenda Regular" panose="02000603040000020004" pitchFamily="2" charset="77"/>
              </a:rPr>
              <a:t>Kalamata olives, artichoke, salami, mushrooms, </a:t>
            </a:r>
            <a:r>
              <a:rPr lang="en-US" sz="1200" dirty="0" err="1">
                <a:solidFill>
                  <a:srgbClr val="545859">
                    <a:lumMod val="50000"/>
                  </a:srgbClr>
                </a:solidFill>
                <a:latin typeface="Agenda Regular" panose="02000603040000020004" pitchFamily="2" charset="77"/>
              </a:rPr>
              <a:t>pepperchinis</a:t>
            </a:r>
            <a:r>
              <a:rPr lang="en-US" sz="1200" dirty="0">
                <a:solidFill>
                  <a:srgbClr val="545859">
                    <a:lumMod val="50000"/>
                  </a:srgbClr>
                </a:solidFill>
                <a:latin typeface="Agenda Regular" panose="02000603040000020004" pitchFamily="2" charset="77"/>
              </a:rPr>
              <a:t>, fresh mozzarella, pickled vegetables, focaccia crostini, Italian breadsticks</a:t>
            </a:r>
          </a:p>
          <a:p>
            <a:pPr>
              <a:spcAft>
                <a:spcPts val="600"/>
              </a:spcAft>
              <a:defRPr/>
            </a:pPr>
            <a:endParaRPr lang="en-US" sz="800" dirty="0">
              <a:solidFill>
                <a:srgbClr val="545859">
                  <a:lumMod val="50000"/>
                </a:srgbClr>
              </a:solidFill>
              <a:latin typeface="Agenda Regular" panose="02000603040000020004" pitchFamily="2" charset="77"/>
            </a:endParaRPr>
          </a:p>
          <a:p>
            <a:pPr>
              <a:spcAft>
                <a:spcPts val="600"/>
              </a:spcAft>
              <a:defRPr/>
            </a:pPr>
            <a:r>
              <a:rPr lang="en-US" sz="1200" b="1" dirty="0">
                <a:solidFill>
                  <a:schemeClr val="accent3"/>
                </a:solidFill>
                <a:latin typeface="Agenda-Bold" panose="02000603040000020004" pitchFamily="2" charset="77"/>
              </a:rPr>
              <a:t>FRESH FRUIT &amp; BERRIES  </a:t>
            </a:r>
            <a:r>
              <a:rPr lang="en-US" sz="1200" dirty="0">
                <a:solidFill>
                  <a:schemeClr val="accent3"/>
                </a:solidFill>
                <a:latin typeface="Agenda Light" panose="02000603040000020004" pitchFamily="2" charset="77"/>
              </a:rPr>
              <a:t>|</a:t>
            </a:r>
            <a:r>
              <a:rPr lang="en-US" sz="1200" b="1" dirty="0">
                <a:solidFill>
                  <a:schemeClr val="accent3"/>
                </a:solidFill>
                <a:latin typeface="Agenda-Bold" panose="02000603040000020004" pitchFamily="2" charset="77"/>
              </a:rPr>
              <a:t>  $ 9 </a:t>
            </a:r>
            <a:r>
              <a:rPr lang="en-US" sz="1200" dirty="0">
                <a:solidFill>
                  <a:schemeClr val="accent3"/>
                </a:solidFill>
                <a:latin typeface="Agenda-Bold" panose="02000603040000020004" pitchFamily="2" charset="77"/>
              </a:rPr>
              <a:t>per guest</a:t>
            </a:r>
            <a:endPar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ndParaRPr>
          </a:p>
          <a:p>
            <a:pPr marL="285750" indent="-285750">
              <a:spcAft>
                <a:spcPts val="600"/>
              </a:spcAft>
              <a:buFont typeface="Meiryo Bold"/>
              <a:buChar char="▸"/>
              <a:defRPr/>
            </a:pPr>
            <a:r>
              <a:rPr lang="en-US" sz="1200" dirty="0">
                <a:solidFill>
                  <a:srgbClr val="545859">
                    <a:lumMod val="50000"/>
                  </a:srgbClr>
                </a:solidFill>
                <a:latin typeface="Agenda Regular" panose="02000603040000020004" pitchFamily="2" charset="77"/>
              </a:rPr>
              <a:t>Assorted sliced seasonal fruit, berries, honey yogurt dip</a:t>
            </a:r>
          </a:p>
          <a:p>
            <a:pPr>
              <a:spcAft>
                <a:spcPts val="600"/>
              </a:spcAft>
              <a:defRPr/>
            </a:pPr>
            <a:endParaRPr kumimoji="0" lang="en-US" sz="8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a:spcAft>
                <a:spcPts val="600"/>
              </a:spcAft>
              <a:defRPr/>
            </a:pPr>
            <a:r>
              <a:rPr lang="en-US" sz="1200" b="1" dirty="0">
                <a:solidFill>
                  <a:schemeClr val="accent3"/>
                </a:solidFill>
                <a:latin typeface="Agenda-Bold" panose="02000603040000020004" pitchFamily="2" charset="77"/>
              </a:rPr>
              <a:t>SPINACH DIP &amp;  ARTICHOKE DIP   </a:t>
            </a:r>
            <a:r>
              <a:rPr lang="en-US" sz="1200" dirty="0">
                <a:solidFill>
                  <a:schemeClr val="accent3"/>
                </a:solidFill>
                <a:latin typeface="Agenda Light" panose="02000603040000020004" pitchFamily="2" charset="77"/>
              </a:rPr>
              <a:t>|</a:t>
            </a:r>
            <a:r>
              <a:rPr lang="en-US" sz="1200" b="1" dirty="0">
                <a:solidFill>
                  <a:schemeClr val="accent3"/>
                </a:solidFill>
                <a:latin typeface="Agenda-Bold" panose="02000603040000020004" pitchFamily="2" charset="77"/>
              </a:rPr>
              <a:t>  $10  </a:t>
            </a:r>
            <a:r>
              <a:rPr lang="en-US" sz="1200" dirty="0">
                <a:solidFill>
                  <a:schemeClr val="accent3"/>
                </a:solidFill>
                <a:latin typeface="Agenda-Bold" panose="02000603040000020004" pitchFamily="2" charset="77"/>
              </a:rPr>
              <a:t>per guest</a:t>
            </a:r>
            <a:endPar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ndParaRPr>
          </a:p>
          <a:p>
            <a:pPr marL="285750" indent="-285750">
              <a:spcAft>
                <a:spcPts val="600"/>
              </a:spcAft>
              <a:buFont typeface="Meiryo Bold"/>
              <a:buChar char="▸"/>
              <a:defRPr/>
            </a:pPr>
            <a:r>
              <a:rPr lang="en-US" sz="1200" noProof="0" dirty="0">
                <a:solidFill>
                  <a:srgbClr val="545859">
                    <a:lumMod val="50000"/>
                  </a:srgbClr>
                </a:solidFill>
                <a:latin typeface="Agenda Regular" panose="02000603040000020004" pitchFamily="2" charset="77"/>
              </a:rPr>
              <a:t>French baguette </a:t>
            </a:r>
            <a:endPar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a:spcAft>
                <a:spcPts val="600"/>
              </a:spcAft>
              <a:defRPr/>
            </a:pPr>
            <a:endParaRPr kumimoji="0" lang="en-US" sz="8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a:spcAft>
                <a:spcPts val="600"/>
              </a:spcAft>
              <a:defRPr/>
            </a:pPr>
            <a:r>
              <a:rPr lang="en-US" sz="1200" b="1" dirty="0">
                <a:solidFill>
                  <a:schemeClr val="accent3"/>
                </a:solidFill>
                <a:latin typeface="Agenda-Bold" panose="02000603040000020004" pitchFamily="2" charset="77"/>
              </a:rPr>
              <a:t>CEVICHE  </a:t>
            </a:r>
            <a:r>
              <a:rPr lang="en-US" sz="1200" dirty="0">
                <a:solidFill>
                  <a:schemeClr val="accent3"/>
                </a:solidFill>
                <a:latin typeface="Agenda Light" panose="02000603040000020004" pitchFamily="2" charset="77"/>
              </a:rPr>
              <a:t>|</a:t>
            </a:r>
            <a:r>
              <a:rPr lang="en-US" sz="1200" b="1" dirty="0">
                <a:solidFill>
                  <a:schemeClr val="accent3"/>
                </a:solidFill>
                <a:latin typeface="Agenda-Bold" panose="02000603040000020004" pitchFamily="2" charset="77"/>
              </a:rPr>
              <a:t>  $20  </a:t>
            </a:r>
            <a:r>
              <a:rPr lang="en-US" sz="1200" dirty="0">
                <a:solidFill>
                  <a:schemeClr val="accent3"/>
                </a:solidFill>
                <a:latin typeface="Agenda-Bold" panose="02000603040000020004" pitchFamily="2" charset="77"/>
              </a:rPr>
              <a:t>per guest</a:t>
            </a:r>
            <a:endParaRPr kumimoji="0" lang="en-US" sz="1200" b="1" u="none" strike="noStrike" kern="1200" cap="none" spc="0" normalizeH="0" baseline="0" noProof="0" dirty="0">
              <a:ln>
                <a:noFill/>
              </a:ln>
              <a:solidFill>
                <a:schemeClr val="accent3"/>
              </a:solidFill>
              <a:effectLst/>
              <a:uLnTx/>
              <a:uFillTx/>
              <a:latin typeface="Agenda-Bold" panose="02000603040000020004" pitchFamily="2" charset="77"/>
            </a:endParaRPr>
          </a:p>
          <a:p>
            <a:pPr marL="285750" indent="-285750">
              <a:spcAft>
                <a:spcPts val="600"/>
              </a:spcAft>
              <a:buFont typeface="Meiryo Bold"/>
              <a:buChar char="▸"/>
              <a:defRPr/>
            </a:pPr>
            <a:r>
              <a:rPr lang="en-US" sz="1200" dirty="0">
                <a:solidFill>
                  <a:srgbClr val="545859">
                    <a:lumMod val="50000"/>
                  </a:srgbClr>
                </a:solidFill>
                <a:latin typeface="Agenda Regular" panose="02000603040000020004" pitchFamily="2" charset="77"/>
              </a:rPr>
              <a:t>Chef selection seafood ceviche, tostada, </a:t>
            </a:r>
            <a:r>
              <a:rPr lang="en-US" sz="1200" dirty="0" err="1">
                <a:solidFill>
                  <a:srgbClr val="545859">
                    <a:lumMod val="50000"/>
                  </a:srgbClr>
                </a:solidFill>
                <a:latin typeface="Agenda Regular" panose="02000603040000020004" pitchFamily="2" charset="77"/>
              </a:rPr>
              <a:t>tapatio</a:t>
            </a:r>
            <a:r>
              <a:rPr lang="en-US" sz="1200" dirty="0">
                <a:solidFill>
                  <a:srgbClr val="545859">
                    <a:lumMod val="50000"/>
                  </a:srgbClr>
                </a:solidFill>
                <a:latin typeface="Agenda Regular" panose="02000603040000020004" pitchFamily="2" charset="77"/>
              </a:rPr>
              <a:t>, roasted habanero salsa </a:t>
            </a:r>
            <a:br>
              <a:rPr kumimoji="0" lang="en-US" sz="12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br>
            <a:endParaRPr kumimoji="0" lang="en-US" sz="1200" b="1" u="none" strike="noStrike" kern="1200" cap="none" spc="0" normalizeH="0" baseline="0" noProof="0" dirty="0">
              <a:ln>
                <a:noFill/>
              </a:ln>
              <a:solidFill>
                <a:schemeClr val="accent3"/>
              </a:solidFill>
              <a:effectLst/>
              <a:uLnTx/>
              <a:uFillTx/>
              <a:latin typeface="Agenda-Bold" panose="02000603040000020004" pitchFamily="2" charset="77"/>
            </a:endParaRPr>
          </a:p>
          <a:p>
            <a:pPr marL="285750" indent="-285750">
              <a:spcAft>
                <a:spcPts val="1100"/>
              </a:spcAft>
              <a:buFont typeface="Meiryo Bold"/>
              <a:buChar char="▸"/>
              <a:defRPr/>
            </a:pPr>
            <a:endParaRPr kumimoji="0" lang="en-US" sz="1200" b="1" u="none" strike="noStrike" kern="1200" cap="none" spc="0" normalizeH="0" baseline="0" noProof="0" dirty="0">
              <a:ln>
                <a:noFill/>
              </a:ln>
              <a:solidFill>
                <a:srgbClr val="A00F61"/>
              </a:solidFill>
              <a:effectLst/>
              <a:uLnTx/>
              <a:uFillTx/>
              <a:latin typeface="Agenda-Bold" panose="02000603040000020004" pitchFamily="2" charset="77"/>
            </a:endParaRPr>
          </a:p>
        </p:txBody>
      </p:sp>
      <p:sp>
        <p:nvSpPr>
          <p:cNvPr id="6" name="Slide Number Placeholder 5">
            <a:extLst>
              <a:ext uri="{FF2B5EF4-FFF2-40B4-BE49-F238E27FC236}">
                <a16:creationId xmlns:a16="http://schemas.microsoft.com/office/drawing/2014/main" id="{CAD3CF64-02D3-435A-AD4E-A6367C971165}"/>
              </a:ext>
            </a:extLst>
          </p:cNvPr>
          <p:cNvSpPr>
            <a:spLocks noGrp="1"/>
          </p:cNvSpPr>
          <p:nvPr>
            <p:ph type="sldNum" sz="quarter" idx="12"/>
          </p:nvPr>
        </p:nvSpPr>
        <p:spPr/>
        <p:txBody>
          <a:bodyPr/>
          <a:lstStyle/>
          <a:p>
            <a:fld id="{259BA683-ED57-A245-A1B0-0A2DEED8498B}" type="slidenum">
              <a:rPr lang="en-US" smtClean="0"/>
              <a:t>18</a:t>
            </a:fld>
            <a:endParaRPr lang="en-US" dirty="0"/>
          </a:p>
        </p:txBody>
      </p:sp>
      <p:pic>
        <p:nvPicPr>
          <p:cNvPr id="12" name="Picture 11">
            <a:extLst>
              <a:ext uri="{FF2B5EF4-FFF2-40B4-BE49-F238E27FC236}">
                <a16:creationId xmlns:a16="http://schemas.microsoft.com/office/drawing/2014/main" id="{9D580BA3-73B2-D33C-DF2C-EAA81392D1FF}"/>
              </a:ext>
            </a:extLst>
          </p:cNvPr>
          <p:cNvPicPr>
            <a:picLocks noChangeAspect="1"/>
          </p:cNvPicPr>
          <p:nvPr/>
        </p:nvPicPr>
        <p:blipFill>
          <a:blip r:embed="rId4"/>
          <a:srcRect/>
          <a:stretch/>
        </p:blipFill>
        <p:spPr>
          <a:xfrm>
            <a:off x="8799782" y="1"/>
            <a:ext cx="3701142" cy="7772399"/>
          </a:xfrm>
          <a:prstGeom prst="rect">
            <a:avLst/>
          </a:prstGeom>
        </p:spPr>
      </p:pic>
      <p:sp>
        <p:nvSpPr>
          <p:cNvPr id="10" name="Rectangle 9"/>
          <p:cNvSpPr/>
          <p:nvPr/>
        </p:nvSpPr>
        <p:spPr>
          <a:xfrm>
            <a:off x="210590" y="7509451"/>
            <a:ext cx="8503684" cy="223138"/>
          </a:xfrm>
          <a:prstGeom prst="rect">
            <a:avLst/>
          </a:prstGeom>
        </p:spPr>
        <p:txBody>
          <a:bodyPr wrap="square">
            <a:spAutoFit/>
          </a:bodyPr>
          <a:lstStyle/>
          <a:p>
            <a:pPr lvl="0"/>
            <a:r>
              <a:rPr lang="en-US" sz="850" dirty="0">
                <a:solidFill>
                  <a:srgbClr val="545859"/>
                </a:solidFill>
                <a:latin typeface="Agenda Regular" panose="02000603040000020004"/>
              </a:rPr>
              <a:t>All pricing is per person, a 21% taxable service charge and 9.5% sales tax will apply to all food and non-liquor beverage. Pricing ,sales tax and service charge are subject to change</a:t>
            </a:r>
            <a:endParaRPr lang="en-US" dirty="0">
              <a:solidFill>
                <a:srgbClr val="545859"/>
              </a:solidFill>
            </a:endParaRPr>
          </a:p>
        </p:txBody>
      </p:sp>
    </p:spTree>
    <p:extLst>
      <p:ext uri="{BB962C8B-B14F-4D97-AF65-F5344CB8AC3E}">
        <p14:creationId xmlns:p14="http://schemas.microsoft.com/office/powerpoint/2010/main" val="1590507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DE5E47-091D-264A-94EC-C1919D796A01}"/>
              </a:ext>
            </a:extLst>
          </p:cNvPr>
          <p:cNvGrpSpPr/>
          <p:nvPr/>
        </p:nvGrpSpPr>
        <p:grpSpPr>
          <a:xfrm>
            <a:off x="0" y="0"/>
            <a:ext cx="4302493" cy="7772400"/>
            <a:chOff x="8499107" y="0"/>
            <a:chExt cx="4302493" cy="7772400"/>
          </a:xfrm>
        </p:grpSpPr>
        <p:sp>
          <p:nvSpPr>
            <p:cNvPr id="3" name="Rectangle 2">
              <a:extLst>
                <a:ext uri="{FF2B5EF4-FFF2-40B4-BE49-F238E27FC236}">
                  <a16:creationId xmlns:a16="http://schemas.microsoft.com/office/drawing/2014/main" id="{87CD0D5D-2431-F54B-811F-3F62E7785B65}"/>
                </a:ext>
              </a:extLst>
            </p:cNvPr>
            <p:cNvSpPr/>
            <p:nvPr/>
          </p:nvSpPr>
          <p:spPr>
            <a:xfrm>
              <a:off x="8499107" y="0"/>
              <a:ext cx="4302493" cy="777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5D77D9-9E97-8840-B0BF-41E932BED3D4}"/>
                </a:ext>
              </a:extLst>
            </p:cNvPr>
            <p:cNvPicPr>
              <a:picLocks noChangeAspect="1"/>
            </p:cNvPicPr>
            <p:nvPr/>
          </p:nvPicPr>
          <p:blipFill>
            <a:blip r:embed="rId2"/>
            <a:srcRect/>
            <a:stretch/>
          </p:blipFill>
          <p:spPr>
            <a:xfrm>
              <a:off x="9173067" y="677194"/>
              <a:ext cx="2905539" cy="2905539"/>
            </a:xfrm>
            <a:prstGeom prst="rect">
              <a:avLst/>
            </a:prstGeom>
          </p:spPr>
        </p:pic>
        <p:pic>
          <p:nvPicPr>
            <p:cNvPr id="5" name="Picture 4">
              <a:extLst>
                <a:ext uri="{FF2B5EF4-FFF2-40B4-BE49-F238E27FC236}">
                  <a16:creationId xmlns:a16="http://schemas.microsoft.com/office/drawing/2014/main" id="{186D3C02-9F7F-6447-9151-D075B1BF9513}"/>
                </a:ext>
              </a:extLst>
            </p:cNvPr>
            <p:cNvPicPr>
              <a:picLocks noChangeAspect="1"/>
            </p:cNvPicPr>
            <p:nvPr/>
          </p:nvPicPr>
          <p:blipFill>
            <a:blip r:embed="rId3"/>
            <a:srcRect/>
            <a:stretch/>
          </p:blipFill>
          <p:spPr>
            <a:xfrm>
              <a:off x="9173067" y="4189667"/>
              <a:ext cx="2905539" cy="2905539"/>
            </a:xfrm>
            <a:prstGeom prst="rect">
              <a:avLst/>
            </a:prstGeom>
          </p:spPr>
        </p:pic>
      </p:grpSp>
      <p:sp>
        <p:nvSpPr>
          <p:cNvPr id="7" name="TextBox 6">
            <a:extLst>
              <a:ext uri="{FF2B5EF4-FFF2-40B4-BE49-F238E27FC236}">
                <a16:creationId xmlns:a16="http://schemas.microsoft.com/office/drawing/2014/main" id="{AF89428F-003F-8F41-87BF-1C0C48086DE9}"/>
              </a:ext>
            </a:extLst>
          </p:cNvPr>
          <p:cNvSpPr txBox="1"/>
          <p:nvPr/>
        </p:nvSpPr>
        <p:spPr>
          <a:xfrm>
            <a:off x="5069944" y="862679"/>
            <a:ext cx="7538519" cy="1400383"/>
          </a:xfrm>
          <a:prstGeom prst="rect">
            <a:avLst/>
          </a:prstGeom>
          <a:noFill/>
        </p:spPr>
        <p:txBody>
          <a:bodyPr wrap="square" rtlCol="0" anchor="ctr">
            <a:spAutoFit/>
          </a:bodyPr>
          <a:lstStyle/>
          <a:p>
            <a:pPr algn="ctr"/>
            <a:r>
              <a:rPr lang="en-US" sz="3200" spc="300" dirty="0">
                <a:solidFill>
                  <a:schemeClr val="tx1">
                    <a:lumMod val="50000"/>
                  </a:schemeClr>
                </a:solidFill>
                <a:latin typeface="Agenda Light" panose="02000603040000020004" pitchFamily="2" charset="77"/>
              </a:rPr>
              <a:t>TRAY PASSED HORS D’OEUVRES</a:t>
            </a:r>
          </a:p>
          <a:p>
            <a:pPr lvl="0" algn="ctr"/>
            <a:r>
              <a:rPr lang="en-US" sz="1050" dirty="0">
                <a:solidFill>
                  <a:srgbClr val="545859">
                    <a:lumMod val="50000"/>
                  </a:srgbClr>
                </a:solidFill>
                <a:latin typeface="Agenda Regular" panose="02000603040000020004"/>
              </a:rPr>
              <a:t>Tray Passed Hors d’oeuvres require a minimum of 25 guests; Priced Per Person </a:t>
            </a:r>
          </a:p>
          <a:p>
            <a:pPr lvl="0" algn="ctr"/>
            <a:r>
              <a:rPr lang="en-US" sz="1050" dirty="0">
                <a:solidFill>
                  <a:srgbClr val="545859">
                    <a:lumMod val="50000"/>
                  </a:srgbClr>
                </a:solidFill>
                <a:latin typeface="Agenda Regular" panose="02000603040000020004"/>
              </a:rPr>
              <a:t>Tray Passed Hors d’oeuvres are an add on to displays, meal service or stations </a:t>
            </a:r>
          </a:p>
          <a:p>
            <a:pPr algn="ctr"/>
            <a:endParaRPr lang="en-US" sz="3200" spc="300" dirty="0">
              <a:solidFill>
                <a:schemeClr val="tx1">
                  <a:lumMod val="50000"/>
                </a:schemeClr>
              </a:solidFill>
              <a:latin typeface="Agenda Light" panose="02000603040000020004" pitchFamily="2" charset="77"/>
            </a:endParaRPr>
          </a:p>
        </p:txBody>
      </p:sp>
      <p:sp>
        <p:nvSpPr>
          <p:cNvPr id="8" name="TextBox 7">
            <a:extLst>
              <a:ext uri="{FF2B5EF4-FFF2-40B4-BE49-F238E27FC236}">
                <a16:creationId xmlns:a16="http://schemas.microsoft.com/office/drawing/2014/main" id="{36222393-3FC3-B14A-9D61-2170593CACCD}"/>
              </a:ext>
            </a:extLst>
          </p:cNvPr>
          <p:cNvSpPr txBox="1"/>
          <p:nvPr/>
        </p:nvSpPr>
        <p:spPr>
          <a:xfrm>
            <a:off x="4976453" y="398384"/>
            <a:ext cx="7538519" cy="292388"/>
          </a:xfrm>
          <a:prstGeom prst="rect">
            <a:avLst/>
          </a:prstGeom>
          <a:noFill/>
        </p:spPr>
        <p:txBody>
          <a:bodyPr wrap="square" rtlCol="0" anchor="ctr">
            <a:spAutoFit/>
          </a:bodyPr>
          <a:lstStyle/>
          <a:p>
            <a:pPr algn="ctr"/>
            <a:r>
              <a:rPr lang="en-US" sz="1300" spc="300">
                <a:solidFill>
                  <a:schemeClr val="tx1">
                    <a:lumMod val="50000"/>
                  </a:schemeClr>
                </a:solidFill>
                <a:latin typeface="Agenda-Medium" panose="02000603040000020004" pitchFamily="2" charset="77"/>
              </a:rPr>
              <a:t>RECEPTIONS</a:t>
            </a:r>
          </a:p>
        </p:txBody>
      </p:sp>
      <p:cxnSp>
        <p:nvCxnSpPr>
          <p:cNvPr id="9" name="Straight Connector 8">
            <a:extLst>
              <a:ext uri="{FF2B5EF4-FFF2-40B4-BE49-F238E27FC236}">
                <a16:creationId xmlns:a16="http://schemas.microsoft.com/office/drawing/2014/main" id="{028BC666-8528-C24D-984B-9E4ECACDDC8F}"/>
              </a:ext>
            </a:extLst>
          </p:cNvPr>
          <p:cNvCxnSpPr>
            <a:cxnSpLocks/>
          </p:cNvCxnSpPr>
          <p:nvPr/>
        </p:nvCxnSpPr>
        <p:spPr>
          <a:xfrm>
            <a:off x="8100664" y="677194"/>
            <a:ext cx="122331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99D7171-5733-0343-994B-9BFC5BD1F5D8}"/>
              </a:ext>
            </a:extLst>
          </p:cNvPr>
          <p:cNvSpPr txBox="1"/>
          <p:nvPr/>
        </p:nvSpPr>
        <p:spPr>
          <a:xfrm>
            <a:off x="4691318" y="1909305"/>
            <a:ext cx="3843880" cy="4578176"/>
          </a:xfrm>
          <a:prstGeom prst="rect">
            <a:avLst/>
          </a:prstGeom>
          <a:noFill/>
        </p:spPr>
        <p:txBody>
          <a:bodyPr wrap="square" numCol="1" rtlCol="0">
            <a:spAutoFit/>
          </a:bodyPr>
          <a:lstStyle/>
          <a:p>
            <a:pPr>
              <a:spcAft>
                <a:spcPts val="1100"/>
              </a:spcAft>
              <a:defRPr/>
            </a:pPr>
            <a:r>
              <a:rPr lang="en-US" sz="1400" b="1" dirty="0">
                <a:solidFill>
                  <a:schemeClr val="accent3"/>
                </a:solidFill>
                <a:latin typeface="Agenda-Bold" panose="02000603040000020004" pitchFamily="2" charset="77"/>
              </a:rPr>
              <a:t>COLD   </a:t>
            </a:r>
            <a:endPar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marL="285750" marR="0" lvl="0" indent="-285750" algn="l" defTabSz="457200" rtl="0" eaLnBrk="1" fontAlgn="auto" latinLnBrk="0" hangingPunct="1">
              <a:lnSpc>
                <a:spcPct val="100000"/>
              </a:lnSpc>
              <a:spcBef>
                <a:spcPts val="0"/>
              </a:spcBef>
              <a:spcAft>
                <a:spcPts val="1100"/>
              </a:spcAft>
              <a:buClrTx/>
              <a:buSzTx/>
              <a:buFont typeface="Meiryo Bold"/>
              <a:buChar char="▸"/>
              <a:tabLst/>
              <a:defRPr/>
            </a:pPr>
            <a:r>
              <a:rPr kumimoji="0" lang="en-US" sz="1300" b="0" i="0" u="none" strike="noStrike" kern="1200" cap="none" spc="0" normalizeH="0" baseline="0" noProof="0" dirty="0" err="1">
                <a:ln>
                  <a:noFill/>
                </a:ln>
                <a:solidFill>
                  <a:srgbClr val="545859">
                    <a:lumMod val="50000"/>
                  </a:srgbClr>
                </a:solidFill>
                <a:effectLst/>
                <a:uLnTx/>
                <a:uFillTx/>
                <a:latin typeface="Agenda Regular" panose="02000603040000020004" pitchFamily="2" charset="77"/>
                <a:ea typeface="+mn-ea"/>
                <a:cs typeface="+mn-cs"/>
              </a:rPr>
              <a:t>Caprese</a:t>
            </a: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 Skewers~</a:t>
            </a:r>
            <a:r>
              <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baby heirloom tomatoes, basil, fresh buffalo mozzarella, balsamic glaze</a:t>
            </a:r>
          </a:p>
          <a:p>
            <a:pPr marL="285750" marR="0" lvl="0" indent="-285750" algn="l" defTabSz="457200" rtl="0" eaLnBrk="1" fontAlgn="auto" latinLnBrk="0" hangingPunct="1">
              <a:lnSpc>
                <a:spcPct val="100000"/>
              </a:lnSpc>
              <a:spcBef>
                <a:spcPts val="0"/>
              </a:spcBef>
              <a:spcAft>
                <a:spcPts val="1100"/>
              </a:spcAft>
              <a:buClrTx/>
              <a:buSzTx/>
              <a:buFont typeface="Meiryo Bold"/>
              <a:buChar char="▸"/>
              <a:tabLst/>
              <a:defRPr/>
            </a:pP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Bruschetta~ toasted</a:t>
            </a:r>
            <a:r>
              <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crostini, basil, balsamic reduction</a:t>
            </a:r>
            <a:endPar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marL="285750" marR="0" lvl="0" indent="-285750" algn="l" defTabSz="457200" rtl="0" eaLnBrk="1" fontAlgn="auto" latinLnBrk="0" hangingPunct="1">
              <a:lnSpc>
                <a:spcPct val="100000"/>
              </a:lnSpc>
              <a:spcBef>
                <a:spcPts val="0"/>
              </a:spcBef>
              <a:spcAft>
                <a:spcPts val="1100"/>
              </a:spcAft>
              <a:buClrTx/>
              <a:buSzTx/>
              <a:buFont typeface="Meiryo Bold"/>
              <a:buChar char="▸"/>
              <a:tabLst/>
              <a:defRPr/>
            </a:pP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Seared Ahi Tuna~</a:t>
            </a:r>
            <a:r>
              <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wasabi glaze, wonton crisp</a:t>
            </a:r>
            <a:endPar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marL="285750" marR="0" lvl="0" indent="-285750" algn="l" defTabSz="457200" rtl="0" eaLnBrk="1" fontAlgn="auto" latinLnBrk="0" hangingPunct="1">
              <a:lnSpc>
                <a:spcPct val="100000"/>
              </a:lnSpc>
              <a:spcBef>
                <a:spcPts val="0"/>
              </a:spcBef>
              <a:spcAft>
                <a:spcPts val="1100"/>
              </a:spcAft>
              <a:buClrTx/>
              <a:buSzTx/>
              <a:buFont typeface="Meiryo Bold"/>
              <a:buChar char="▸"/>
              <a:tabLst/>
              <a:defRPr/>
            </a:pP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Seafood </a:t>
            </a:r>
            <a:r>
              <a:rPr lang="en-US" sz="1300" dirty="0">
                <a:solidFill>
                  <a:srgbClr val="545859">
                    <a:lumMod val="50000"/>
                  </a:srgbClr>
                </a:solidFill>
                <a:latin typeface="Agenda Regular" panose="02000603040000020004" pitchFamily="2" charset="77"/>
              </a:rPr>
              <a:t>C</a:t>
            </a:r>
            <a:r>
              <a:rPr kumimoji="0" lang="en-US" sz="1300" b="0" i="0" u="none" strike="noStrike" kern="1200" cap="none" spc="0" normalizeH="0" baseline="0" noProof="0" dirty="0" err="1">
                <a:ln>
                  <a:noFill/>
                </a:ln>
                <a:solidFill>
                  <a:srgbClr val="545859">
                    <a:lumMod val="50000"/>
                  </a:srgbClr>
                </a:solidFill>
                <a:effectLst/>
                <a:uLnTx/>
                <a:uFillTx/>
                <a:latin typeface="Agenda Regular" panose="02000603040000020004" pitchFamily="2" charset="77"/>
                <a:ea typeface="+mn-ea"/>
                <a:cs typeface="+mn-cs"/>
              </a:rPr>
              <a:t>eviche</a:t>
            </a:r>
            <a:r>
              <a:rPr lang="en-US" sz="1300" dirty="0">
                <a:solidFill>
                  <a:srgbClr val="545859">
                    <a:lumMod val="50000"/>
                  </a:srgbClr>
                </a:solidFill>
                <a:latin typeface="Agenda Regular" panose="02000603040000020004" pitchFamily="2" charset="77"/>
              </a:rPr>
              <a:t>~ chef’s choice ceviche, tortilla chip</a:t>
            </a:r>
            <a:endPar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marL="285750" lvl="0" indent="-285750">
              <a:spcAft>
                <a:spcPts val="1100"/>
              </a:spcAft>
              <a:buFont typeface="Meiryo Bold"/>
              <a:buChar char="▸"/>
              <a:defRPr/>
            </a:pPr>
            <a:r>
              <a:rPr lang="en-US" sz="1300" dirty="0">
                <a:solidFill>
                  <a:srgbClr val="545859">
                    <a:lumMod val="50000"/>
                  </a:srgbClr>
                </a:solidFill>
                <a:latin typeface="Agenda Regular" panose="02000603040000020004" pitchFamily="2" charset="77"/>
              </a:rPr>
              <a:t>Ahi Poke Tacos~ wasabi guacamole, green onions, sesame oil, creamy </a:t>
            </a:r>
            <a:r>
              <a:rPr lang="en-US" sz="1300" dirty="0" err="1">
                <a:solidFill>
                  <a:srgbClr val="545859">
                    <a:lumMod val="50000"/>
                  </a:srgbClr>
                </a:solidFill>
                <a:latin typeface="Agenda Regular" panose="02000603040000020004" pitchFamily="2" charset="77"/>
              </a:rPr>
              <a:t>sriracha</a:t>
            </a:r>
            <a:r>
              <a:rPr lang="en-US" sz="1300" dirty="0">
                <a:solidFill>
                  <a:srgbClr val="545859">
                    <a:lumMod val="50000"/>
                  </a:srgbClr>
                </a:solidFill>
                <a:latin typeface="Agenda Regular" panose="02000603040000020004" pitchFamily="2" charset="77"/>
              </a:rPr>
              <a:t> aioli, wonton taco</a:t>
            </a:r>
          </a:p>
          <a:p>
            <a:pPr marL="285750" lvl="0" indent="-285750">
              <a:spcAft>
                <a:spcPts val="1100"/>
              </a:spcAft>
              <a:buFont typeface="Meiryo Bold"/>
              <a:buChar char="▸"/>
              <a:defRPr/>
            </a:pPr>
            <a:r>
              <a:rPr lang="en-US" sz="1300" noProof="0" dirty="0">
                <a:solidFill>
                  <a:srgbClr val="545859">
                    <a:lumMod val="50000"/>
                  </a:srgbClr>
                </a:solidFill>
                <a:latin typeface="Agenda Regular" panose="02000603040000020004" pitchFamily="2" charset="77"/>
              </a:rPr>
              <a:t>P</a:t>
            </a: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rosciutto</a:t>
            </a:r>
            <a:r>
              <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a:t>
            </a:r>
            <a:r>
              <a:rPr lang="en-US" sz="1300" dirty="0">
                <a:solidFill>
                  <a:srgbClr val="545859">
                    <a:lumMod val="50000"/>
                  </a:srgbClr>
                </a:solidFill>
                <a:latin typeface="Agenda Regular" panose="02000603040000020004" pitchFamily="2" charset="77"/>
              </a:rPr>
              <a:t>W</a:t>
            </a: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rapped </a:t>
            </a:r>
            <a:r>
              <a:rPr lang="en-US" sz="1300" dirty="0">
                <a:solidFill>
                  <a:srgbClr val="545859">
                    <a:lumMod val="50000"/>
                  </a:srgbClr>
                </a:solidFill>
                <a:latin typeface="Agenda Regular" panose="02000603040000020004" pitchFamily="2" charset="77"/>
              </a:rPr>
              <a:t>Pear</a:t>
            </a: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a:t>
            </a:r>
            <a:r>
              <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a:t>
            </a: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olive</a:t>
            </a:r>
            <a:r>
              <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oil, pepper</a:t>
            </a:r>
            <a:endPar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marL="285750" marR="0" lvl="0" indent="-285750" algn="l" defTabSz="457200" rtl="0" eaLnBrk="1" fontAlgn="auto" latinLnBrk="0" hangingPunct="1">
              <a:lnSpc>
                <a:spcPct val="100000"/>
              </a:lnSpc>
              <a:spcBef>
                <a:spcPts val="0"/>
              </a:spcBef>
              <a:spcAft>
                <a:spcPts val="1100"/>
              </a:spcAft>
              <a:buClrTx/>
              <a:buSzTx/>
              <a:buFont typeface="Meiryo Bold"/>
              <a:buChar char="▸"/>
              <a:tabLst/>
              <a:defRPr/>
            </a:pPr>
            <a:r>
              <a:rPr lang="en-US" sz="1300" dirty="0">
                <a:solidFill>
                  <a:srgbClr val="545859">
                    <a:lumMod val="50000"/>
                  </a:srgbClr>
                </a:solidFill>
                <a:latin typeface="Agenda Regular" panose="02000603040000020004" pitchFamily="2" charset="77"/>
              </a:rPr>
              <a:t>Jumbo Shrimp Cocktail~ cocktail sauce</a:t>
            </a:r>
            <a:endPar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marL="285750" marR="0" lvl="0" indent="-285750" algn="l" defTabSz="457200" rtl="0" eaLnBrk="1" fontAlgn="auto" latinLnBrk="0" hangingPunct="1">
              <a:lnSpc>
                <a:spcPct val="100000"/>
              </a:lnSpc>
              <a:spcBef>
                <a:spcPts val="0"/>
              </a:spcBef>
              <a:spcAft>
                <a:spcPts val="1100"/>
              </a:spcAft>
              <a:buClrTx/>
              <a:buSzTx/>
              <a:buFont typeface="Meiryo Bold"/>
              <a:buChar char="▸"/>
              <a:tabLst/>
              <a:defRPr/>
            </a:pPr>
            <a:r>
              <a:rPr lang="en-US" sz="1300" dirty="0">
                <a:solidFill>
                  <a:srgbClr val="545859">
                    <a:lumMod val="50000"/>
                  </a:srgbClr>
                </a:solidFill>
                <a:latin typeface="Agenda Regular" panose="02000603040000020004" pitchFamily="2" charset="77"/>
              </a:rPr>
              <a:t>Gorgonzola </a:t>
            </a: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Raisin Bruschetta~</a:t>
            </a:r>
            <a:r>
              <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arugula</a:t>
            </a:r>
            <a:endPar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endParaRPr>
          </a:p>
          <a:p>
            <a:pPr marL="285750" marR="0" lvl="0" indent="-285750" algn="l" defTabSz="457200" rtl="0" eaLnBrk="1" fontAlgn="auto" latinLnBrk="0" hangingPunct="1">
              <a:lnSpc>
                <a:spcPct val="100000"/>
              </a:lnSpc>
              <a:spcBef>
                <a:spcPts val="0"/>
              </a:spcBef>
              <a:spcAft>
                <a:spcPts val="1100"/>
              </a:spcAft>
              <a:buClrTx/>
              <a:buSzTx/>
              <a:buFont typeface="Meiryo Bold"/>
              <a:buChar char="▸"/>
              <a:tabLst/>
              <a:defRPr/>
            </a:pP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Antipasto</a:t>
            </a:r>
            <a:r>
              <a:rPr kumimoji="0" lang="en-US" sz="1300" b="0" i="0" u="none" strike="noStrike" kern="1200" cap="none" spc="0" normalizeH="0" noProof="0" dirty="0">
                <a:ln>
                  <a:noFill/>
                </a:ln>
                <a:solidFill>
                  <a:srgbClr val="545859">
                    <a:lumMod val="50000"/>
                  </a:srgbClr>
                </a:solidFill>
                <a:effectLst/>
                <a:uLnTx/>
                <a:uFillTx/>
                <a:latin typeface="Agenda Regular" panose="02000603040000020004" pitchFamily="2" charset="77"/>
                <a:ea typeface="+mn-ea"/>
                <a:cs typeface="+mn-cs"/>
              </a:rPr>
              <a:t> Skewers~ salami, mozzarella, roasted pepper, artichoke, olive</a:t>
            </a:r>
            <a:b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br>
            <a:endParaRPr kumimoji="0" lang="en-US" sz="1300" b="1" u="none" strike="noStrike" kern="1200" cap="none" spc="0" normalizeH="0" baseline="0" noProof="0" dirty="0">
              <a:ln>
                <a:noFill/>
              </a:ln>
              <a:solidFill>
                <a:schemeClr val="accent3"/>
              </a:solidFill>
              <a:effectLst/>
              <a:uLnTx/>
              <a:uFillTx/>
              <a:latin typeface="Agenda-Bold" panose="02000603040000020004" pitchFamily="2" charset="77"/>
            </a:endParaRPr>
          </a:p>
        </p:txBody>
      </p:sp>
      <p:sp>
        <p:nvSpPr>
          <p:cNvPr id="6" name="Slide Number Placeholder 5">
            <a:extLst>
              <a:ext uri="{FF2B5EF4-FFF2-40B4-BE49-F238E27FC236}">
                <a16:creationId xmlns:a16="http://schemas.microsoft.com/office/drawing/2014/main" id="{3A82FDF8-70AE-404A-8988-F381292E37BA}"/>
              </a:ext>
            </a:extLst>
          </p:cNvPr>
          <p:cNvSpPr>
            <a:spLocks noGrp="1"/>
          </p:cNvSpPr>
          <p:nvPr>
            <p:ph type="sldNum" sz="quarter" idx="12"/>
          </p:nvPr>
        </p:nvSpPr>
        <p:spPr/>
        <p:txBody>
          <a:bodyPr/>
          <a:lstStyle/>
          <a:p>
            <a:fld id="{259BA683-ED57-A245-A1B0-0A2DEED8498B}" type="slidenum">
              <a:rPr lang="en-US" smtClean="0"/>
              <a:t>19</a:t>
            </a:fld>
            <a:endParaRPr lang="en-US"/>
          </a:p>
        </p:txBody>
      </p:sp>
      <p:grpSp>
        <p:nvGrpSpPr>
          <p:cNvPr id="12" name="Group 11">
            <a:extLst>
              <a:ext uri="{FF2B5EF4-FFF2-40B4-BE49-F238E27FC236}">
                <a16:creationId xmlns:a16="http://schemas.microsoft.com/office/drawing/2014/main" id="{B8DE5E47-091D-264A-94EC-C1919D796A01}"/>
              </a:ext>
            </a:extLst>
          </p:cNvPr>
          <p:cNvGrpSpPr/>
          <p:nvPr/>
        </p:nvGrpSpPr>
        <p:grpSpPr>
          <a:xfrm>
            <a:off x="84819" y="0"/>
            <a:ext cx="4302493" cy="7772400"/>
            <a:chOff x="8499107" y="0"/>
            <a:chExt cx="4302493" cy="7772400"/>
          </a:xfrm>
        </p:grpSpPr>
        <p:sp>
          <p:nvSpPr>
            <p:cNvPr id="13" name="Rectangle 12">
              <a:extLst>
                <a:ext uri="{FF2B5EF4-FFF2-40B4-BE49-F238E27FC236}">
                  <a16:creationId xmlns:a16="http://schemas.microsoft.com/office/drawing/2014/main" id="{87CD0D5D-2431-F54B-811F-3F62E7785B65}"/>
                </a:ext>
              </a:extLst>
            </p:cNvPr>
            <p:cNvSpPr/>
            <p:nvPr/>
          </p:nvSpPr>
          <p:spPr>
            <a:xfrm>
              <a:off x="8499107" y="0"/>
              <a:ext cx="4302493" cy="777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D5D77D9-9E97-8840-B0BF-41E932BED3D4}"/>
                </a:ext>
              </a:extLst>
            </p:cNvPr>
            <p:cNvPicPr>
              <a:picLocks noChangeAspect="1"/>
            </p:cNvPicPr>
            <p:nvPr/>
          </p:nvPicPr>
          <p:blipFill>
            <a:blip r:embed="rId4"/>
            <a:srcRect/>
            <a:stretch/>
          </p:blipFill>
          <p:spPr>
            <a:xfrm>
              <a:off x="9173067" y="677194"/>
              <a:ext cx="2905539" cy="2905539"/>
            </a:xfrm>
            <a:prstGeom prst="rect">
              <a:avLst/>
            </a:prstGeom>
          </p:spPr>
        </p:pic>
        <p:pic>
          <p:nvPicPr>
            <p:cNvPr id="15" name="Picture 14">
              <a:extLst>
                <a:ext uri="{FF2B5EF4-FFF2-40B4-BE49-F238E27FC236}">
                  <a16:creationId xmlns:a16="http://schemas.microsoft.com/office/drawing/2014/main" id="{186D3C02-9F7F-6447-9151-D075B1BF9513}"/>
                </a:ext>
              </a:extLst>
            </p:cNvPr>
            <p:cNvPicPr>
              <a:picLocks noChangeAspect="1"/>
            </p:cNvPicPr>
            <p:nvPr/>
          </p:nvPicPr>
          <p:blipFill>
            <a:blip r:embed="rId5"/>
            <a:srcRect/>
            <a:stretch/>
          </p:blipFill>
          <p:spPr>
            <a:xfrm>
              <a:off x="9173067" y="4189667"/>
              <a:ext cx="2905539" cy="2905539"/>
            </a:xfrm>
            <a:prstGeom prst="rect">
              <a:avLst/>
            </a:prstGeom>
          </p:spPr>
        </p:pic>
      </p:grpSp>
      <p:sp>
        <p:nvSpPr>
          <p:cNvPr id="16" name="Rectangle 15"/>
          <p:cNvSpPr/>
          <p:nvPr/>
        </p:nvSpPr>
        <p:spPr>
          <a:xfrm>
            <a:off x="8701374" y="1933999"/>
            <a:ext cx="3813598" cy="3978012"/>
          </a:xfrm>
          <a:prstGeom prst="rect">
            <a:avLst/>
          </a:prstGeom>
        </p:spPr>
        <p:txBody>
          <a:bodyPr wrap="square">
            <a:spAutoFit/>
          </a:bodyPr>
          <a:lstStyle/>
          <a:p>
            <a:pPr lvl="0">
              <a:spcAft>
                <a:spcPts val="1100"/>
              </a:spcAft>
              <a:defRPr/>
            </a:pPr>
            <a:r>
              <a:rPr lang="en-US" sz="1400" b="1" dirty="0">
                <a:solidFill>
                  <a:srgbClr val="001450"/>
                </a:solidFill>
                <a:latin typeface="Agenda-Bold" panose="02000603040000020004" pitchFamily="2" charset="77"/>
              </a:rPr>
              <a:t>HOT   </a:t>
            </a:r>
            <a:endParaRPr lang="en-US" sz="1300" dirty="0">
              <a:solidFill>
                <a:srgbClr val="545859">
                  <a:lumMod val="50000"/>
                </a:srgbClr>
              </a:solidFill>
              <a:latin typeface="Agenda Regular" panose="02000603040000020004" pitchFamily="2" charset="77"/>
            </a:endParaRPr>
          </a:p>
          <a:p>
            <a:pPr marL="285750" lvl="0" indent="-285750">
              <a:spcAft>
                <a:spcPts val="1100"/>
              </a:spcAft>
              <a:buFont typeface="Meiryo Bold"/>
              <a:buChar char="▸"/>
              <a:defRPr/>
            </a:pPr>
            <a:r>
              <a:rPr lang="en-US" sz="1300" dirty="0">
                <a:solidFill>
                  <a:srgbClr val="545859">
                    <a:lumMod val="50000"/>
                  </a:srgbClr>
                </a:solidFill>
                <a:latin typeface="Agenda Regular" panose="02000603040000020004" pitchFamily="2" charset="77"/>
              </a:rPr>
              <a:t>Coconut Shrimp~ sweet chili sauce</a:t>
            </a:r>
          </a:p>
          <a:p>
            <a:pPr marL="285750" lvl="0" indent="-285750">
              <a:spcAft>
                <a:spcPts val="1100"/>
              </a:spcAft>
              <a:buFont typeface="Meiryo Bold"/>
              <a:buChar char="▸"/>
              <a:defRPr/>
            </a:pPr>
            <a:r>
              <a:rPr lang="en-US" sz="1300" dirty="0">
                <a:solidFill>
                  <a:srgbClr val="545859">
                    <a:lumMod val="50000"/>
                  </a:srgbClr>
                </a:solidFill>
                <a:latin typeface="Agenda Regular" panose="02000603040000020004" pitchFamily="2" charset="77"/>
              </a:rPr>
              <a:t>Bacon Wrapped Date~ blue cheese</a:t>
            </a:r>
          </a:p>
          <a:p>
            <a:pPr marL="285750" lvl="0" indent="-285750">
              <a:spcAft>
                <a:spcPts val="1100"/>
              </a:spcAft>
              <a:buFont typeface="Meiryo Bold"/>
              <a:buChar char="▸"/>
              <a:defRPr/>
            </a:pPr>
            <a:r>
              <a:rPr lang="en-US" sz="1300" dirty="0">
                <a:solidFill>
                  <a:srgbClr val="545859">
                    <a:lumMod val="50000"/>
                  </a:srgbClr>
                </a:solidFill>
                <a:latin typeface="Agenda Regular" panose="02000603040000020004" pitchFamily="2" charset="77"/>
              </a:rPr>
              <a:t>Beef or Chicken Satay~ peanut sauce</a:t>
            </a:r>
          </a:p>
          <a:p>
            <a:pPr marL="285750" lvl="0" indent="-285750">
              <a:spcAft>
                <a:spcPts val="1100"/>
              </a:spcAft>
              <a:buFont typeface="Meiryo Bold"/>
              <a:buChar char="▸"/>
              <a:defRPr/>
            </a:pPr>
            <a:r>
              <a:rPr lang="en-US" sz="1300" dirty="0">
                <a:solidFill>
                  <a:srgbClr val="545859">
                    <a:lumMod val="50000"/>
                  </a:srgbClr>
                </a:solidFill>
                <a:latin typeface="Agenda Regular" panose="02000603040000020004" pitchFamily="2" charset="77"/>
              </a:rPr>
              <a:t>Vegetarian or Pork Pot Stickers~ </a:t>
            </a:r>
            <a:r>
              <a:rPr lang="en-US" sz="1300" dirty="0" err="1">
                <a:solidFill>
                  <a:srgbClr val="545859">
                    <a:lumMod val="50000"/>
                  </a:srgbClr>
                </a:solidFill>
                <a:latin typeface="Agenda Regular" panose="02000603040000020004" pitchFamily="2" charset="77"/>
              </a:rPr>
              <a:t>ponzu</a:t>
            </a:r>
            <a:r>
              <a:rPr lang="en-US" sz="1300" dirty="0">
                <a:solidFill>
                  <a:srgbClr val="545859">
                    <a:lumMod val="50000"/>
                  </a:srgbClr>
                </a:solidFill>
                <a:latin typeface="Agenda Regular" panose="02000603040000020004" pitchFamily="2" charset="77"/>
              </a:rPr>
              <a:t> &amp; sweet chili sauce</a:t>
            </a:r>
          </a:p>
          <a:p>
            <a:pPr marL="285750" lvl="0" indent="-285750">
              <a:spcAft>
                <a:spcPts val="1100"/>
              </a:spcAft>
              <a:buFont typeface="Meiryo Bold"/>
              <a:buChar char="▸"/>
              <a:defRPr/>
            </a:pPr>
            <a:r>
              <a:rPr lang="en-US" sz="1300" dirty="0">
                <a:solidFill>
                  <a:srgbClr val="545859">
                    <a:lumMod val="50000"/>
                  </a:srgbClr>
                </a:solidFill>
                <a:latin typeface="Agenda Regular" panose="02000603040000020004" pitchFamily="2" charset="77"/>
              </a:rPr>
              <a:t>Triple Cheese Quesadilla~ charred salsa</a:t>
            </a:r>
          </a:p>
          <a:p>
            <a:pPr marL="285750" lvl="0" indent="-285750">
              <a:spcAft>
                <a:spcPts val="1100"/>
              </a:spcAft>
              <a:buFont typeface="Meiryo Bold"/>
              <a:buChar char="▸"/>
              <a:defRPr/>
            </a:pPr>
            <a:r>
              <a:rPr lang="en-US" sz="1300" dirty="0">
                <a:solidFill>
                  <a:srgbClr val="545859">
                    <a:lumMod val="50000"/>
                  </a:srgbClr>
                </a:solidFill>
                <a:latin typeface="Agenda Regular" panose="02000603040000020004" pitchFamily="2" charset="77"/>
              </a:rPr>
              <a:t>Beef Sliders~ brioche bun, bacon, cheddar, garlic aioli</a:t>
            </a:r>
          </a:p>
          <a:p>
            <a:pPr marL="285750" lvl="0" indent="-285750">
              <a:spcAft>
                <a:spcPts val="1100"/>
              </a:spcAft>
              <a:buFont typeface="Meiryo Bold"/>
              <a:buChar char="▸"/>
              <a:defRPr/>
            </a:pPr>
            <a:r>
              <a:rPr lang="en-US" sz="1300" dirty="0">
                <a:solidFill>
                  <a:srgbClr val="545859">
                    <a:lumMod val="50000"/>
                  </a:srgbClr>
                </a:solidFill>
                <a:latin typeface="Agenda Regular" panose="02000603040000020004" pitchFamily="2" charset="77"/>
              </a:rPr>
              <a:t>Mini Crab Cake~ </a:t>
            </a:r>
            <a:r>
              <a:rPr lang="en-US" sz="1300" dirty="0" err="1">
                <a:solidFill>
                  <a:srgbClr val="545859">
                    <a:lumMod val="50000"/>
                  </a:srgbClr>
                </a:solidFill>
                <a:latin typeface="Agenda Regular" panose="02000603040000020004" pitchFamily="2" charset="77"/>
              </a:rPr>
              <a:t>ramoulade</a:t>
            </a:r>
            <a:r>
              <a:rPr lang="en-US" sz="1300" dirty="0">
                <a:solidFill>
                  <a:srgbClr val="545859">
                    <a:lumMod val="50000"/>
                  </a:srgbClr>
                </a:solidFill>
                <a:latin typeface="Agenda Regular" panose="02000603040000020004" pitchFamily="2" charset="77"/>
              </a:rPr>
              <a:t> sauce</a:t>
            </a:r>
          </a:p>
          <a:p>
            <a:pPr marL="285750" lvl="0" indent="-285750">
              <a:spcAft>
                <a:spcPts val="1100"/>
              </a:spcAft>
              <a:buFont typeface="Meiryo Bold"/>
              <a:buChar char="▸"/>
              <a:defRPr/>
            </a:pPr>
            <a:r>
              <a:rPr lang="en-US" sz="1300" dirty="0">
                <a:solidFill>
                  <a:srgbClr val="545859">
                    <a:lumMod val="50000"/>
                  </a:srgbClr>
                </a:solidFill>
                <a:latin typeface="Agenda Regular" panose="02000603040000020004" pitchFamily="2" charset="77"/>
              </a:rPr>
              <a:t>Vegetable Spring Roll~ soy ginger sauce</a:t>
            </a:r>
          </a:p>
          <a:p>
            <a:pPr marL="285750" lvl="0" indent="-285750">
              <a:spcAft>
                <a:spcPts val="1100"/>
              </a:spcAft>
              <a:buFont typeface="Meiryo Bold"/>
              <a:buChar char="▸"/>
              <a:defRPr/>
            </a:pPr>
            <a:r>
              <a:rPr lang="en-US" sz="1300" dirty="0">
                <a:solidFill>
                  <a:srgbClr val="545859">
                    <a:lumMod val="50000"/>
                  </a:srgbClr>
                </a:solidFill>
                <a:latin typeface="Agenda Regular" panose="02000603040000020004" pitchFamily="2" charset="77"/>
              </a:rPr>
              <a:t>Beef &amp; Chicken </a:t>
            </a:r>
            <a:r>
              <a:rPr lang="en-US" sz="1300" dirty="0" err="1">
                <a:solidFill>
                  <a:srgbClr val="545859">
                    <a:lumMod val="50000"/>
                  </a:srgbClr>
                </a:solidFill>
                <a:latin typeface="Agenda Regular" panose="02000603040000020004" pitchFamily="2" charset="77"/>
              </a:rPr>
              <a:t>Empanades</a:t>
            </a:r>
            <a:br>
              <a:rPr lang="en-US" sz="1300" dirty="0">
                <a:solidFill>
                  <a:srgbClr val="545859">
                    <a:lumMod val="50000"/>
                  </a:srgbClr>
                </a:solidFill>
                <a:latin typeface="Agenda Regular" panose="02000603040000020004" pitchFamily="2" charset="77"/>
              </a:rPr>
            </a:br>
            <a:endParaRPr lang="en-US" sz="1300" b="1" dirty="0">
              <a:solidFill>
                <a:srgbClr val="001450"/>
              </a:solidFill>
              <a:latin typeface="Agenda-Bold" panose="02000603040000020004" pitchFamily="2" charset="77"/>
            </a:endParaRPr>
          </a:p>
        </p:txBody>
      </p:sp>
      <p:sp>
        <p:nvSpPr>
          <p:cNvPr id="17" name="TextBox 16"/>
          <p:cNvSpPr txBox="1"/>
          <p:nvPr/>
        </p:nvSpPr>
        <p:spPr>
          <a:xfrm>
            <a:off x="4691318" y="6383679"/>
            <a:ext cx="4767314" cy="1292662"/>
          </a:xfrm>
          <a:prstGeom prst="rect">
            <a:avLst/>
          </a:prstGeom>
          <a:noFill/>
        </p:spPr>
        <p:txBody>
          <a:bodyPr wrap="square" rtlCol="0">
            <a:spAutoFit/>
          </a:bodyPr>
          <a:lstStyle/>
          <a:p>
            <a:r>
              <a:rPr lang="en-US" sz="1300" dirty="0">
                <a:solidFill>
                  <a:srgbClr val="2A2C2C"/>
                </a:solidFill>
                <a:latin typeface="Agenda Regular" panose="02000603040000020004"/>
              </a:rPr>
              <a:t>$20 per guest for three selections for a thirty-minute reception </a:t>
            </a:r>
          </a:p>
          <a:p>
            <a:r>
              <a:rPr lang="en-US" sz="1300" dirty="0">
                <a:solidFill>
                  <a:srgbClr val="2A2C2C"/>
                </a:solidFill>
                <a:latin typeface="Agenda Regular" panose="02000603040000020004"/>
              </a:rPr>
              <a:t>$28 per guest for four selections for a one-hour reception </a:t>
            </a:r>
          </a:p>
          <a:p>
            <a:r>
              <a:rPr lang="en-US" sz="1300" dirty="0">
                <a:solidFill>
                  <a:srgbClr val="2A2C2C"/>
                </a:solidFill>
                <a:latin typeface="Agenda Regular" panose="02000603040000020004"/>
              </a:rPr>
              <a:t>$30 per guest for five selections for a one-hour reception </a:t>
            </a:r>
          </a:p>
          <a:p>
            <a:endParaRPr lang="en-US" sz="800" dirty="0">
              <a:solidFill>
                <a:srgbClr val="2A2C2C"/>
              </a:solidFill>
              <a:latin typeface="Agenda Regular" panose="02000603040000020004"/>
            </a:endParaRPr>
          </a:p>
          <a:p>
            <a:r>
              <a:rPr lang="en-US" sz="1100" dirty="0">
                <a:solidFill>
                  <a:srgbClr val="2A2C2C"/>
                </a:solidFill>
                <a:latin typeface="Agenda Regular" panose="02000603040000020004"/>
              </a:rPr>
              <a:t>**Extended time available upon request at an additional charge**</a:t>
            </a:r>
          </a:p>
          <a:p>
            <a:r>
              <a:rPr lang="en-US" dirty="0"/>
              <a:t> </a:t>
            </a:r>
          </a:p>
        </p:txBody>
      </p:sp>
      <p:sp>
        <p:nvSpPr>
          <p:cNvPr id="10" name="Rectangle 9"/>
          <p:cNvSpPr/>
          <p:nvPr/>
        </p:nvSpPr>
        <p:spPr>
          <a:xfrm>
            <a:off x="4616572" y="7482876"/>
            <a:ext cx="8169603" cy="223138"/>
          </a:xfrm>
          <a:prstGeom prst="rect">
            <a:avLst/>
          </a:prstGeom>
        </p:spPr>
        <p:txBody>
          <a:bodyPr wrap="square">
            <a:spAutoFit/>
          </a:bodyPr>
          <a:lstStyle/>
          <a:p>
            <a:pPr lvl="0"/>
            <a:r>
              <a:rPr lang="en-US" sz="850" dirty="0">
                <a:solidFill>
                  <a:srgbClr val="545859"/>
                </a:solidFill>
                <a:latin typeface="Agenda Regular" panose="02000603040000020004"/>
              </a:rPr>
              <a:t>All pricing is per person, a 21% taxable service charge and 9.5% sales tax will apply to all food and non-liquor beverage. Pricing ,sales tax and service charge are subject to change</a:t>
            </a:r>
            <a:endParaRPr lang="en-US" dirty="0">
              <a:solidFill>
                <a:srgbClr val="545859"/>
              </a:solidFill>
            </a:endParaRPr>
          </a:p>
        </p:txBody>
      </p:sp>
    </p:spTree>
    <p:extLst>
      <p:ext uri="{BB962C8B-B14F-4D97-AF65-F5344CB8AC3E}">
        <p14:creationId xmlns:p14="http://schemas.microsoft.com/office/powerpoint/2010/main" val="428381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4A8AAB-CEF7-706C-D83F-E66D46BF5B8F}"/>
              </a:ext>
            </a:extLst>
          </p:cNvPr>
          <p:cNvSpPr txBox="1"/>
          <p:nvPr/>
        </p:nvSpPr>
        <p:spPr>
          <a:xfrm>
            <a:off x="221065" y="796990"/>
            <a:ext cx="12332440" cy="584775"/>
          </a:xfrm>
          <a:prstGeom prst="rect">
            <a:avLst/>
          </a:prstGeom>
          <a:noFill/>
        </p:spPr>
        <p:txBody>
          <a:bodyPr wrap="square" rtlCol="0" anchor="ctr">
            <a:spAutoFit/>
          </a:bodyPr>
          <a:lstStyle/>
          <a:p>
            <a:pPr algn="ctr"/>
            <a:r>
              <a:rPr lang="en-US" sz="3200" spc="300" dirty="0">
                <a:solidFill>
                  <a:schemeClr val="tx1">
                    <a:lumMod val="50000"/>
                  </a:schemeClr>
                </a:solidFill>
                <a:latin typeface="Agenda Light" panose="02000603040000020004" pitchFamily="2" charset="77"/>
              </a:rPr>
              <a:t>CATERING FAQ’S</a:t>
            </a:r>
          </a:p>
        </p:txBody>
      </p:sp>
      <p:sp>
        <p:nvSpPr>
          <p:cNvPr id="7" name="TextBox 6">
            <a:extLst>
              <a:ext uri="{FF2B5EF4-FFF2-40B4-BE49-F238E27FC236}">
                <a16:creationId xmlns:a16="http://schemas.microsoft.com/office/drawing/2014/main" id="{6F903590-D8E6-7140-640D-4B41962C9905}"/>
              </a:ext>
            </a:extLst>
          </p:cNvPr>
          <p:cNvSpPr txBox="1"/>
          <p:nvPr/>
        </p:nvSpPr>
        <p:spPr>
          <a:xfrm>
            <a:off x="100485" y="398384"/>
            <a:ext cx="12414488" cy="292388"/>
          </a:xfrm>
          <a:prstGeom prst="rect">
            <a:avLst/>
          </a:prstGeom>
          <a:noFill/>
        </p:spPr>
        <p:txBody>
          <a:bodyPr wrap="square" rtlCol="0" anchor="ctr">
            <a:spAutoFit/>
          </a:bodyPr>
          <a:lstStyle/>
          <a:p>
            <a:pPr algn="ctr"/>
            <a:r>
              <a:rPr lang="en-US" sz="1300" spc="300" dirty="0">
                <a:solidFill>
                  <a:schemeClr val="tx1">
                    <a:lumMod val="50000"/>
                  </a:schemeClr>
                </a:solidFill>
                <a:latin typeface="Agenda-Medium" panose="02000603040000020004" pitchFamily="2" charset="77"/>
              </a:rPr>
              <a:t>CATERING &amp; EVENTS AT CROWNE PLAZA LOS ANGELES HARBOR</a:t>
            </a:r>
          </a:p>
        </p:txBody>
      </p:sp>
      <p:cxnSp>
        <p:nvCxnSpPr>
          <p:cNvPr id="8" name="Straight Connector 7">
            <a:extLst>
              <a:ext uri="{FF2B5EF4-FFF2-40B4-BE49-F238E27FC236}">
                <a16:creationId xmlns:a16="http://schemas.microsoft.com/office/drawing/2014/main" id="{4BCEAC74-B4AE-41EA-D163-93C144420D80}"/>
              </a:ext>
            </a:extLst>
          </p:cNvPr>
          <p:cNvCxnSpPr>
            <a:cxnSpLocks/>
          </p:cNvCxnSpPr>
          <p:nvPr/>
        </p:nvCxnSpPr>
        <p:spPr>
          <a:xfrm>
            <a:off x="5647072" y="690772"/>
            <a:ext cx="122331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DD17192-3F36-98BF-274C-73F982F65B64}"/>
              </a:ext>
            </a:extLst>
          </p:cNvPr>
          <p:cNvSpPr txBox="1"/>
          <p:nvPr/>
        </p:nvSpPr>
        <p:spPr>
          <a:xfrm>
            <a:off x="4745894" y="1743624"/>
            <a:ext cx="3627591" cy="1154162"/>
          </a:xfrm>
          <a:prstGeom prst="rect">
            <a:avLst/>
          </a:prstGeom>
          <a:noFill/>
        </p:spPr>
        <p:txBody>
          <a:bodyPr wrap="square" rtlCol="0">
            <a:spAutoFit/>
          </a:bodyPr>
          <a:lstStyle/>
          <a:p>
            <a:pPr>
              <a:spcAft>
                <a:spcPts val="400"/>
              </a:spcAft>
            </a:pPr>
            <a:r>
              <a:rPr lang="en-US" sz="1150" dirty="0">
                <a:solidFill>
                  <a:schemeClr val="tx1">
                    <a:lumMod val="50000"/>
                  </a:schemeClr>
                </a:solidFill>
                <a:latin typeface="Agenda Regular" panose="02000603040000020004"/>
              </a:rPr>
              <a:t>All event spaces at CPLA require a food and beverage minimum. These minimum requirements are exclusive of the current taxable service charge and sales tax that are applicable to all food and beverage items. Site rental fee is subject to current applicable sales tax. Minimums are subject to change. </a:t>
            </a:r>
            <a:endParaRPr lang="en-US" sz="1150" i="1" dirty="0">
              <a:solidFill>
                <a:schemeClr val="tx1">
                  <a:lumMod val="50000"/>
                </a:schemeClr>
              </a:solidFill>
              <a:latin typeface="Agenda Regular" panose="02000603040000020004"/>
            </a:endParaRPr>
          </a:p>
        </p:txBody>
      </p:sp>
      <p:sp>
        <p:nvSpPr>
          <p:cNvPr id="10" name="TextBox 9">
            <a:extLst>
              <a:ext uri="{FF2B5EF4-FFF2-40B4-BE49-F238E27FC236}">
                <a16:creationId xmlns:a16="http://schemas.microsoft.com/office/drawing/2014/main" id="{B9C21EA6-5384-C9F6-B2F6-926BCCB4FDA4}"/>
              </a:ext>
            </a:extLst>
          </p:cNvPr>
          <p:cNvSpPr txBox="1"/>
          <p:nvPr/>
        </p:nvSpPr>
        <p:spPr>
          <a:xfrm>
            <a:off x="4744007" y="1480142"/>
            <a:ext cx="3795968"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FOOD AND BEVERAGE MINIMUMS</a:t>
            </a:r>
            <a:endParaRPr lang="en-US" sz="1400" i="1" dirty="0">
              <a:solidFill>
                <a:schemeClr val="accent3"/>
              </a:solidFill>
              <a:latin typeface="Agenda RegularItalic" panose="02000603040000020004" pitchFamily="2" charset="77"/>
            </a:endParaRPr>
          </a:p>
        </p:txBody>
      </p:sp>
      <p:sp>
        <p:nvSpPr>
          <p:cNvPr id="12" name="TextBox 11">
            <a:extLst>
              <a:ext uri="{FF2B5EF4-FFF2-40B4-BE49-F238E27FC236}">
                <a16:creationId xmlns:a16="http://schemas.microsoft.com/office/drawing/2014/main" id="{2C7E2CDD-458A-B784-A01A-980B62F43CD1}"/>
              </a:ext>
            </a:extLst>
          </p:cNvPr>
          <p:cNvSpPr txBox="1"/>
          <p:nvPr/>
        </p:nvSpPr>
        <p:spPr>
          <a:xfrm>
            <a:off x="592221" y="5367151"/>
            <a:ext cx="3676776"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DEPOSIT SCHEDULE</a:t>
            </a:r>
            <a:endParaRPr lang="en-US" sz="1200" dirty="0">
              <a:solidFill>
                <a:schemeClr val="accent3"/>
              </a:solidFill>
              <a:latin typeface="Agenda-Bold" panose="02000603040000020004" pitchFamily="2" charset="77"/>
            </a:endParaRPr>
          </a:p>
        </p:txBody>
      </p:sp>
      <p:sp>
        <p:nvSpPr>
          <p:cNvPr id="16" name="TextBox 15">
            <a:extLst>
              <a:ext uri="{FF2B5EF4-FFF2-40B4-BE49-F238E27FC236}">
                <a16:creationId xmlns:a16="http://schemas.microsoft.com/office/drawing/2014/main" id="{44D18F60-0DDE-4ED4-A612-E7B55B5595F0}"/>
              </a:ext>
            </a:extLst>
          </p:cNvPr>
          <p:cNvSpPr txBox="1"/>
          <p:nvPr/>
        </p:nvSpPr>
        <p:spPr>
          <a:xfrm>
            <a:off x="616815" y="1818696"/>
            <a:ext cx="3627591" cy="1508105"/>
          </a:xfrm>
          <a:prstGeom prst="rect">
            <a:avLst/>
          </a:prstGeom>
          <a:noFill/>
        </p:spPr>
        <p:txBody>
          <a:bodyPr wrap="square" rtlCol="0">
            <a:spAutoFit/>
          </a:bodyPr>
          <a:lstStyle/>
          <a:p>
            <a:pPr>
              <a:spcAft>
                <a:spcPts val="400"/>
              </a:spcAft>
            </a:pPr>
            <a:r>
              <a:rPr lang="en-US" sz="1150" dirty="0">
                <a:solidFill>
                  <a:schemeClr val="tx1">
                    <a:lumMod val="50000"/>
                  </a:schemeClr>
                </a:solidFill>
                <a:latin typeface="Agenda Regular" panose="02000603040000020004"/>
              </a:rPr>
              <a:t>Private events include up to 5 hours of contracted time. Daytime events must conclude no later than 3:00pm and evening events can be scheduled to start at 5:00pm or later. If the client requires use of the venue outside of these time frames, additional fees will apply and must be preapproved by the hotel. All event spaces may be reserved for the entire day for events requiring early set-up and are based upon availability and priced accordingly. </a:t>
            </a:r>
          </a:p>
        </p:txBody>
      </p:sp>
      <p:sp>
        <p:nvSpPr>
          <p:cNvPr id="17" name="TextBox 16">
            <a:extLst>
              <a:ext uri="{FF2B5EF4-FFF2-40B4-BE49-F238E27FC236}">
                <a16:creationId xmlns:a16="http://schemas.microsoft.com/office/drawing/2014/main" id="{24CAEF62-FF79-4ACE-9310-C8600ED3E28F}"/>
              </a:ext>
            </a:extLst>
          </p:cNvPr>
          <p:cNvSpPr txBox="1"/>
          <p:nvPr/>
        </p:nvSpPr>
        <p:spPr>
          <a:xfrm>
            <a:off x="616815" y="1480142"/>
            <a:ext cx="3578409"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HOURS OF SCHEDULED EVENTS</a:t>
            </a:r>
            <a:endParaRPr lang="en-US" sz="1400" i="1" dirty="0">
              <a:solidFill>
                <a:schemeClr val="accent3"/>
              </a:solidFill>
              <a:latin typeface="Agenda RegularItalic" panose="02000603040000020004" pitchFamily="2" charset="77"/>
            </a:endParaRPr>
          </a:p>
        </p:txBody>
      </p:sp>
      <p:sp>
        <p:nvSpPr>
          <p:cNvPr id="14" name="Slide Number Placeholder 13">
            <a:extLst>
              <a:ext uri="{FF2B5EF4-FFF2-40B4-BE49-F238E27FC236}">
                <a16:creationId xmlns:a16="http://schemas.microsoft.com/office/drawing/2014/main" id="{EE856EF4-99C2-4735-9E07-BD116A56ACCE}"/>
              </a:ext>
            </a:extLst>
          </p:cNvPr>
          <p:cNvSpPr>
            <a:spLocks noGrp="1"/>
          </p:cNvSpPr>
          <p:nvPr>
            <p:ph type="sldNum" sz="quarter" idx="12"/>
          </p:nvPr>
        </p:nvSpPr>
        <p:spPr>
          <a:xfrm>
            <a:off x="-1325467" y="7403150"/>
            <a:ext cx="11041379" cy="413808"/>
          </a:xfrm>
        </p:spPr>
        <p:txBody>
          <a:bodyPr/>
          <a:lstStyle/>
          <a:p>
            <a:fld id="{259BA683-ED57-A245-A1B0-0A2DEED8498B}" type="slidenum">
              <a:rPr lang="en-US" smtClean="0"/>
              <a:t>2</a:t>
            </a:fld>
            <a:endParaRPr lang="en-US" dirty="0"/>
          </a:p>
        </p:txBody>
      </p:sp>
      <p:sp>
        <p:nvSpPr>
          <p:cNvPr id="18" name="TextBox 17">
            <a:extLst>
              <a:ext uri="{FF2B5EF4-FFF2-40B4-BE49-F238E27FC236}">
                <a16:creationId xmlns:a16="http://schemas.microsoft.com/office/drawing/2014/main" id="{24CAEF62-FF79-4ACE-9310-C8600ED3E28F}"/>
              </a:ext>
            </a:extLst>
          </p:cNvPr>
          <p:cNvSpPr txBox="1"/>
          <p:nvPr/>
        </p:nvSpPr>
        <p:spPr>
          <a:xfrm>
            <a:off x="616814" y="3438150"/>
            <a:ext cx="3578409"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CPLA EVENT DETAILS</a:t>
            </a:r>
            <a:endParaRPr lang="en-US" sz="1400" i="1" dirty="0">
              <a:solidFill>
                <a:schemeClr val="accent3"/>
              </a:solidFill>
              <a:latin typeface="Agenda RegularItalic" panose="02000603040000020004" pitchFamily="2" charset="77"/>
            </a:endParaRPr>
          </a:p>
        </p:txBody>
      </p:sp>
      <p:sp>
        <p:nvSpPr>
          <p:cNvPr id="2" name="Rectangle 1"/>
          <p:cNvSpPr/>
          <p:nvPr/>
        </p:nvSpPr>
        <p:spPr>
          <a:xfrm>
            <a:off x="616814" y="3736508"/>
            <a:ext cx="3775474" cy="1685077"/>
          </a:xfrm>
          <a:prstGeom prst="rect">
            <a:avLst/>
          </a:prstGeom>
        </p:spPr>
        <p:txBody>
          <a:bodyPr wrap="square">
            <a:spAutoFit/>
          </a:bodyPr>
          <a:lstStyle/>
          <a:p>
            <a:r>
              <a:rPr lang="en-US" sz="1150" dirty="0">
                <a:solidFill>
                  <a:schemeClr val="tx1">
                    <a:lumMod val="50000"/>
                  </a:schemeClr>
                </a:solidFill>
                <a:latin typeface="Agenda Regular" panose="02000603040000020004"/>
              </a:rPr>
              <a:t>Your Catering representative will be able to assist in detailed planning and preparations for your event. We encourage the menu and all other details to be finalized two (2) weeks prior to your event date. The guaranteed guest count is due Five (3) days in advance. Please note that you will not be charged for less than your guaranteed guest count. If your actual count exceeds your guarantee you will be billed accordingly. CPLA will prepare 3% over your guarantee.</a:t>
            </a:r>
          </a:p>
        </p:txBody>
      </p:sp>
      <p:sp>
        <p:nvSpPr>
          <p:cNvPr id="19" name="TextBox 18">
            <a:extLst>
              <a:ext uri="{FF2B5EF4-FFF2-40B4-BE49-F238E27FC236}">
                <a16:creationId xmlns:a16="http://schemas.microsoft.com/office/drawing/2014/main" id="{24CAEF62-FF79-4ACE-9310-C8600ED3E28F}"/>
              </a:ext>
            </a:extLst>
          </p:cNvPr>
          <p:cNvSpPr txBox="1"/>
          <p:nvPr/>
        </p:nvSpPr>
        <p:spPr>
          <a:xfrm>
            <a:off x="8920590" y="1464582"/>
            <a:ext cx="3578409"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TABLES AND SET UP</a:t>
            </a:r>
            <a:endParaRPr lang="en-US" sz="1400" i="1" dirty="0">
              <a:solidFill>
                <a:schemeClr val="accent3"/>
              </a:solidFill>
              <a:latin typeface="Agenda RegularItalic" panose="02000603040000020004" pitchFamily="2" charset="77"/>
            </a:endParaRPr>
          </a:p>
        </p:txBody>
      </p:sp>
      <p:sp>
        <p:nvSpPr>
          <p:cNvPr id="3" name="Rectangle 2"/>
          <p:cNvSpPr/>
          <p:nvPr/>
        </p:nvSpPr>
        <p:spPr>
          <a:xfrm>
            <a:off x="8969772" y="1720494"/>
            <a:ext cx="3627593" cy="2569934"/>
          </a:xfrm>
          <a:prstGeom prst="rect">
            <a:avLst/>
          </a:prstGeom>
        </p:spPr>
        <p:txBody>
          <a:bodyPr wrap="square">
            <a:spAutoFit/>
          </a:bodyPr>
          <a:lstStyle/>
          <a:p>
            <a:pPr lvl="0"/>
            <a:r>
              <a:rPr lang="en-US" sz="1150" dirty="0">
                <a:solidFill>
                  <a:srgbClr val="545859">
                    <a:lumMod val="50000"/>
                  </a:srgbClr>
                </a:solidFill>
                <a:latin typeface="Agenda Regular" panose="02000603040000020004"/>
              </a:rPr>
              <a:t>Each event space is equipped with a combination of 60” &amp; 72” Rounds with up to (8-12) guests. If you provide the number of guests for each table we will set accordingly. CPLA supplies complimentary white, ivory or  black colored linens (floor length can be arranged at an additional cost), overlays and napkins. A personalized layout will be provided by your Catering representative. CPLA provides blue and gold banquet chairs, china, silver &amp; stemware. Dance floor (24x24) and riser are available at additional cost. Decorations that tape, glue, tack, or otherwise adhere to any surface in rooms is not allowed.  Glitter and Confetti is not allowed . Candles are allowed as long as they are enclosed in a hurricane or votive. No open flame will be permitted. </a:t>
            </a:r>
          </a:p>
        </p:txBody>
      </p:sp>
      <p:sp>
        <p:nvSpPr>
          <p:cNvPr id="4" name="Rectangle 3"/>
          <p:cNvSpPr/>
          <p:nvPr/>
        </p:nvSpPr>
        <p:spPr>
          <a:xfrm>
            <a:off x="4779388" y="3262515"/>
            <a:ext cx="3524865" cy="1508105"/>
          </a:xfrm>
          <a:prstGeom prst="rect">
            <a:avLst/>
          </a:prstGeom>
        </p:spPr>
        <p:txBody>
          <a:bodyPr wrap="square">
            <a:spAutoFit/>
          </a:bodyPr>
          <a:lstStyle/>
          <a:p>
            <a:r>
              <a:rPr lang="en-US" sz="1150" dirty="0">
                <a:solidFill>
                  <a:schemeClr val="tx1">
                    <a:lumMod val="50000"/>
                  </a:schemeClr>
                </a:solidFill>
                <a:latin typeface="Agenda Regular" panose="02000603040000020004"/>
              </a:rPr>
              <a:t>CPLA is the sole purveyor of all food &amp; beverages for on-site events unless otherwise stated in writing. The State of California Liquor Commission regulates the sale &amp; service of alcoholic beverages, and CPLA must adhere to these regulations. Please Note: Guests who appear to be under age 21 and do not have valid ID will not be served. CPLA reserves the right to refuse beverage service.</a:t>
            </a:r>
          </a:p>
        </p:txBody>
      </p:sp>
      <p:sp>
        <p:nvSpPr>
          <p:cNvPr id="20" name="TextBox 19">
            <a:extLst>
              <a:ext uri="{FF2B5EF4-FFF2-40B4-BE49-F238E27FC236}">
                <a16:creationId xmlns:a16="http://schemas.microsoft.com/office/drawing/2014/main" id="{B9C21EA6-5384-C9F6-B2F6-926BCCB4FDA4}"/>
              </a:ext>
            </a:extLst>
          </p:cNvPr>
          <p:cNvSpPr txBox="1"/>
          <p:nvPr/>
        </p:nvSpPr>
        <p:spPr>
          <a:xfrm>
            <a:off x="4744007" y="3007900"/>
            <a:ext cx="3795968"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FOOD AND BEVERAGE PROVISIONS</a:t>
            </a:r>
            <a:endParaRPr lang="en-US" sz="1400" i="1" dirty="0">
              <a:solidFill>
                <a:schemeClr val="accent3"/>
              </a:solidFill>
              <a:latin typeface="Agenda RegularItalic" panose="02000603040000020004" pitchFamily="2" charset="77"/>
            </a:endParaRPr>
          </a:p>
        </p:txBody>
      </p:sp>
      <p:sp>
        <p:nvSpPr>
          <p:cNvPr id="21" name="Rectangle 20"/>
          <p:cNvSpPr/>
          <p:nvPr/>
        </p:nvSpPr>
        <p:spPr>
          <a:xfrm>
            <a:off x="4729460" y="5041601"/>
            <a:ext cx="3524865" cy="977191"/>
          </a:xfrm>
          <a:prstGeom prst="rect">
            <a:avLst/>
          </a:prstGeom>
        </p:spPr>
        <p:txBody>
          <a:bodyPr wrap="square">
            <a:spAutoFit/>
          </a:bodyPr>
          <a:lstStyle/>
          <a:p>
            <a:r>
              <a:rPr lang="en-US" sz="1150" dirty="0">
                <a:solidFill>
                  <a:schemeClr val="tx1">
                    <a:lumMod val="50000"/>
                  </a:schemeClr>
                </a:solidFill>
                <a:latin typeface="Agenda Regular" panose="02000603040000020004"/>
              </a:rPr>
              <a:t>Tastings are offered for weddings only, after a confirmed booking and include (2) Starters and (3) Entrees. Tastings are scheduled in advance and can take place on Wednesday’s and Thursday’s at 2:00pm or 3:00pm.</a:t>
            </a:r>
          </a:p>
        </p:txBody>
      </p:sp>
      <p:sp>
        <p:nvSpPr>
          <p:cNvPr id="22" name="TextBox 21">
            <a:extLst>
              <a:ext uri="{FF2B5EF4-FFF2-40B4-BE49-F238E27FC236}">
                <a16:creationId xmlns:a16="http://schemas.microsoft.com/office/drawing/2014/main" id="{B9C21EA6-5384-C9F6-B2F6-926BCCB4FDA4}"/>
              </a:ext>
            </a:extLst>
          </p:cNvPr>
          <p:cNvSpPr txBox="1"/>
          <p:nvPr/>
        </p:nvSpPr>
        <p:spPr>
          <a:xfrm>
            <a:off x="4701835" y="4805971"/>
            <a:ext cx="3795968"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TASTINGS</a:t>
            </a:r>
            <a:endParaRPr lang="en-US" sz="1400" i="1" dirty="0">
              <a:solidFill>
                <a:schemeClr val="accent3"/>
              </a:solidFill>
              <a:latin typeface="Agenda RegularItalic" panose="02000603040000020004" pitchFamily="2" charset="77"/>
            </a:endParaRPr>
          </a:p>
        </p:txBody>
      </p:sp>
      <p:sp>
        <p:nvSpPr>
          <p:cNvPr id="23" name="TextBox 22">
            <a:extLst>
              <a:ext uri="{FF2B5EF4-FFF2-40B4-BE49-F238E27FC236}">
                <a16:creationId xmlns:a16="http://schemas.microsoft.com/office/drawing/2014/main" id="{B9C21EA6-5384-C9F6-B2F6-926BCCB4FDA4}"/>
              </a:ext>
            </a:extLst>
          </p:cNvPr>
          <p:cNvSpPr txBox="1"/>
          <p:nvPr/>
        </p:nvSpPr>
        <p:spPr>
          <a:xfrm>
            <a:off x="4701835" y="6102712"/>
            <a:ext cx="3795968"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ENTRÉE CHOICES</a:t>
            </a:r>
            <a:endParaRPr lang="en-US" sz="1400" i="1" dirty="0">
              <a:solidFill>
                <a:schemeClr val="accent3"/>
              </a:solidFill>
              <a:latin typeface="Agenda RegularItalic" panose="02000603040000020004" pitchFamily="2" charset="77"/>
            </a:endParaRPr>
          </a:p>
        </p:txBody>
      </p:sp>
      <p:sp>
        <p:nvSpPr>
          <p:cNvPr id="11" name="Rectangle 10"/>
          <p:cNvSpPr/>
          <p:nvPr/>
        </p:nvSpPr>
        <p:spPr>
          <a:xfrm>
            <a:off x="4715047" y="6362458"/>
            <a:ext cx="3565873" cy="1331134"/>
          </a:xfrm>
          <a:prstGeom prst="rect">
            <a:avLst/>
          </a:prstGeom>
        </p:spPr>
        <p:txBody>
          <a:bodyPr wrap="square">
            <a:spAutoFit/>
          </a:bodyPr>
          <a:lstStyle/>
          <a:p>
            <a:pPr lvl="0"/>
            <a:r>
              <a:rPr lang="en-US" sz="1150" dirty="0">
                <a:solidFill>
                  <a:srgbClr val="545859">
                    <a:lumMod val="50000"/>
                  </a:srgbClr>
                </a:solidFill>
                <a:latin typeface="Agenda Regular" panose="02000603040000020004"/>
              </a:rPr>
              <a:t>You may offer your guests a choice between (3) entrees (2 proteins and 1 vegetarian). CPLA requires utilizing escort cards. If you choose to offer a choice of entrée, your guaranteed number of each entrée should be submitted ten (10) business days prior to your event. An individual place card with your guests’ predetermined entrée selection noted is required.</a:t>
            </a:r>
          </a:p>
        </p:txBody>
      </p:sp>
      <p:sp>
        <p:nvSpPr>
          <p:cNvPr id="25" name="TextBox 24">
            <a:extLst>
              <a:ext uri="{FF2B5EF4-FFF2-40B4-BE49-F238E27FC236}">
                <a16:creationId xmlns:a16="http://schemas.microsoft.com/office/drawing/2014/main" id="{8DD17192-3F36-98BF-274C-73F982F65B64}"/>
              </a:ext>
            </a:extLst>
          </p:cNvPr>
          <p:cNvSpPr txBox="1"/>
          <p:nvPr/>
        </p:nvSpPr>
        <p:spPr>
          <a:xfrm>
            <a:off x="616813" y="5650477"/>
            <a:ext cx="3627591" cy="1154162"/>
          </a:xfrm>
          <a:prstGeom prst="rect">
            <a:avLst/>
          </a:prstGeom>
          <a:noFill/>
        </p:spPr>
        <p:txBody>
          <a:bodyPr wrap="square" rtlCol="0">
            <a:spAutoFit/>
          </a:bodyPr>
          <a:lstStyle/>
          <a:p>
            <a:pPr>
              <a:spcAft>
                <a:spcPts val="400"/>
              </a:spcAft>
            </a:pPr>
            <a:r>
              <a:rPr lang="en-US" sz="1150" dirty="0">
                <a:solidFill>
                  <a:schemeClr val="tx1">
                    <a:lumMod val="50000"/>
                  </a:schemeClr>
                </a:solidFill>
                <a:latin typeface="Agenda Regular" panose="02000603040000020004"/>
              </a:rPr>
              <a:t>To confirm your CPLA event a non-refundable and non-transferable 25% deposit of estimated charges for your specific event space is due within seven (7) days of receiving the contract. Full payment of the estimated charges is due ten (10) days prior to your event. All deposits are non-refundable or transferable.</a:t>
            </a:r>
            <a:endParaRPr lang="en-US" sz="1150" i="1" dirty="0">
              <a:solidFill>
                <a:schemeClr val="tx1">
                  <a:lumMod val="50000"/>
                </a:schemeClr>
              </a:solidFill>
              <a:latin typeface="Agenda Regular" panose="02000603040000020004"/>
            </a:endParaRPr>
          </a:p>
        </p:txBody>
      </p:sp>
      <p:sp>
        <p:nvSpPr>
          <p:cNvPr id="26" name="TextBox 25">
            <a:extLst>
              <a:ext uri="{FF2B5EF4-FFF2-40B4-BE49-F238E27FC236}">
                <a16:creationId xmlns:a16="http://schemas.microsoft.com/office/drawing/2014/main" id="{2C7E2CDD-458A-B784-A01A-980B62F43CD1}"/>
              </a:ext>
            </a:extLst>
          </p:cNvPr>
          <p:cNvSpPr txBox="1"/>
          <p:nvPr/>
        </p:nvSpPr>
        <p:spPr>
          <a:xfrm>
            <a:off x="8969772" y="4386418"/>
            <a:ext cx="3676776"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PARKING</a:t>
            </a:r>
            <a:endParaRPr lang="en-US" sz="1200" dirty="0">
              <a:solidFill>
                <a:schemeClr val="accent3"/>
              </a:solidFill>
              <a:latin typeface="Agenda-Bold" panose="02000603040000020004" pitchFamily="2" charset="77"/>
            </a:endParaRPr>
          </a:p>
        </p:txBody>
      </p:sp>
      <p:sp>
        <p:nvSpPr>
          <p:cNvPr id="27" name="TextBox 26">
            <a:extLst>
              <a:ext uri="{FF2B5EF4-FFF2-40B4-BE49-F238E27FC236}">
                <a16:creationId xmlns:a16="http://schemas.microsoft.com/office/drawing/2014/main" id="{8DD17192-3F36-98BF-274C-73F982F65B64}"/>
              </a:ext>
            </a:extLst>
          </p:cNvPr>
          <p:cNvSpPr txBox="1"/>
          <p:nvPr/>
        </p:nvSpPr>
        <p:spPr>
          <a:xfrm>
            <a:off x="8982859" y="4629157"/>
            <a:ext cx="3627591" cy="446276"/>
          </a:xfrm>
          <a:prstGeom prst="rect">
            <a:avLst/>
          </a:prstGeom>
          <a:noFill/>
        </p:spPr>
        <p:txBody>
          <a:bodyPr wrap="square" rtlCol="0">
            <a:spAutoFit/>
          </a:bodyPr>
          <a:lstStyle/>
          <a:p>
            <a:pPr>
              <a:spcAft>
                <a:spcPts val="400"/>
              </a:spcAft>
            </a:pPr>
            <a:r>
              <a:rPr lang="en-US" sz="1150" dirty="0">
                <a:solidFill>
                  <a:schemeClr val="tx1">
                    <a:lumMod val="50000"/>
                  </a:schemeClr>
                </a:solidFill>
                <a:latin typeface="Agenda Regular" panose="02000603040000020004"/>
              </a:rPr>
              <a:t>CPLA offers underground parking for you and your guests at an event rate of $15 per car.  </a:t>
            </a:r>
            <a:endParaRPr lang="en-US" sz="1150" i="1" dirty="0">
              <a:solidFill>
                <a:schemeClr val="tx1">
                  <a:lumMod val="50000"/>
                </a:schemeClr>
              </a:solidFill>
              <a:latin typeface="Agenda Regular" panose="02000603040000020004"/>
            </a:endParaRPr>
          </a:p>
        </p:txBody>
      </p:sp>
      <p:sp>
        <p:nvSpPr>
          <p:cNvPr id="28" name="TextBox 27">
            <a:extLst>
              <a:ext uri="{FF2B5EF4-FFF2-40B4-BE49-F238E27FC236}">
                <a16:creationId xmlns:a16="http://schemas.microsoft.com/office/drawing/2014/main" id="{2C7E2CDD-458A-B784-A01A-980B62F43CD1}"/>
              </a:ext>
            </a:extLst>
          </p:cNvPr>
          <p:cNvSpPr txBox="1"/>
          <p:nvPr/>
        </p:nvSpPr>
        <p:spPr>
          <a:xfrm>
            <a:off x="8982859" y="5286962"/>
            <a:ext cx="3676776"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WEDDING COORDINATORS</a:t>
            </a:r>
            <a:endParaRPr lang="en-US" sz="1200" dirty="0">
              <a:solidFill>
                <a:schemeClr val="accent3"/>
              </a:solidFill>
              <a:latin typeface="Agenda-Bold" panose="02000603040000020004" pitchFamily="2" charset="77"/>
            </a:endParaRPr>
          </a:p>
        </p:txBody>
      </p:sp>
      <p:sp>
        <p:nvSpPr>
          <p:cNvPr id="30" name="Rectangle 29"/>
          <p:cNvSpPr/>
          <p:nvPr/>
        </p:nvSpPr>
        <p:spPr>
          <a:xfrm>
            <a:off x="9009454" y="5598556"/>
            <a:ext cx="3403054" cy="977191"/>
          </a:xfrm>
          <a:prstGeom prst="rect">
            <a:avLst/>
          </a:prstGeom>
        </p:spPr>
        <p:txBody>
          <a:bodyPr wrap="square">
            <a:spAutoFit/>
          </a:bodyPr>
          <a:lstStyle/>
          <a:p>
            <a:pPr lvl="0">
              <a:spcAft>
                <a:spcPts val="400"/>
              </a:spcAft>
            </a:pPr>
            <a:r>
              <a:rPr lang="en-US" sz="1150" dirty="0">
                <a:solidFill>
                  <a:srgbClr val="545859">
                    <a:lumMod val="50000"/>
                  </a:srgbClr>
                </a:solidFill>
                <a:latin typeface="Agenda Regular" panose="02000603040000020004"/>
              </a:rPr>
              <a:t>All wedding ceremonies and receptions hosted at CPLA are required to hire a licensed, professional coordinator for a minimum of 1 month’s service prior to the contracted event day. Coordinators must be from the CPLA approved vendor list..  </a:t>
            </a:r>
            <a:endParaRPr lang="en-US" sz="1150" i="1" dirty="0">
              <a:solidFill>
                <a:srgbClr val="545859">
                  <a:lumMod val="50000"/>
                </a:srgbClr>
              </a:solidFill>
              <a:latin typeface="Agenda Regular" panose="02000603040000020004"/>
            </a:endParaRPr>
          </a:p>
        </p:txBody>
      </p:sp>
      <p:sp>
        <p:nvSpPr>
          <p:cNvPr id="31" name="Rectangle 30"/>
          <p:cNvSpPr/>
          <p:nvPr/>
        </p:nvSpPr>
        <p:spPr>
          <a:xfrm>
            <a:off x="9009454" y="6690846"/>
            <a:ext cx="2465740" cy="338554"/>
          </a:xfrm>
          <a:prstGeom prst="rect">
            <a:avLst/>
          </a:prstGeom>
        </p:spPr>
        <p:txBody>
          <a:bodyPr wrap="none">
            <a:spAutoFit/>
          </a:bodyPr>
          <a:lstStyle/>
          <a:p>
            <a:r>
              <a:rPr lang="en-US" sz="1600" b="1">
                <a:solidFill>
                  <a:schemeClr val="accent3"/>
                </a:solidFill>
                <a:latin typeface="Agenda-Bold" panose="02000603040000020004" pitchFamily="2" charset="77"/>
              </a:rPr>
              <a:t>PREFERRED VENDORS</a:t>
            </a:r>
            <a:endParaRPr lang="en-US" sz="1600" dirty="0">
              <a:solidFill>
                <a:schemeClr val="accent3"/>
              </a:solidFill>
              <a:latin typeface="Agenda-Bold" panose="02000603040000020004" pitchFamily="2" charset="77"/>
            </a:endParaRPr>
          </a:p>
        </p:txBody>
      </p:sp>
      <p:sp>
        <p:nvSpPr>
          <p:cNvPr id="32" name="Rectangle 31"/>
          <p:cNvSpPr/>
          <p:nvPr/>
        </p:nvSpPr>
        <p:spPr>
          <a:xfrm>
            <a:off x="9009454" y="7028025"/>
            <a:ext cx="3947652" cy="446276"/>
          </a:xfrm>
          <a:prstGeom prst="rect">
            <a:avLst/>
          </a:prstGeom>
        </p:spPr>
        <p:txBody>
          <a:bodyPr wrap="square">
            <a:spAutoFit/>
          </a:bodyPr>
          <a:lstStyle/>
          <a:p>
            <a:pPr lvl="0">
              <a:spcAft>
                <a:spcPts val="400"/>
              </a:spcAft>
            </a:pPr>
            <a:r>
              <a:rPr lang="en-US" sz="1150" dirty="0">
                <a:solidFill>
                  <a:srgbClr val="545859">
                    <a:lumMod val="50000"/>
                  </a:srgbClr>
                </a:solidFill>
                <a:latin typeface="Agenda Regular" panose="02000603040000020004"/>
              </a:rPr>
              <a:t>The Catering Department can provide you with referrals for outside vendors, please inquire for list.</a:t>
            </a:r>
            <a:endParaRPr lang="en-US" sz="1150" i="1" dirty="0">
              <a:solidFill>
                <a:srgbClr val="545859">
                  <a:lumMod val="50000"/>
                </a:srgbClr>
              </a:solidFill>
              <a:latin typeface="Agenda Regular" panose="02000603040000020004"/>
            </a:endParaRPr>
          </a:p>
        </p:txBody>
      </p:sp>
    </p:spTree>
    <p:extLst>
      <p:ext uri="{BB962C8B-B14F-4D97-AF65-F5344CB8AC3E}">
        <p14:creationId xmlns:p14="http://schemas.microsoft.com/office/powerpoint/2010/main" val="3015154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182281-5F85-2441-8305-07D2E84C3551}"/>
              </a:ext>
            </a:extLst>
          </p:cNvPr>
          <p:cNvSpPr txBox="1"/>
          <p:nvPr/>
        </p:nvSpPr>
        <p:spPr>
          <a:xfrm>
            <a:off x="4463561" y="452089"/>
            <a:ext cx="7538519" cy="584775"/>
          </a:xfrm>
          <a:prstGeom prst="rect">
            <a:avLst/>
          </a:prstGeom>
          <a:noFill/>
        </p:spPr>
        <p:txBody>
          <a:bodyPr wrap="square" rtlCol="0" anchor="ctr">
            <a:spAutoFit/>
          </a:bodyPr>
          <a:lstStyle/>
          <a:p>
            <a:pPr algn="ctr"/>
            <a:r>
              <a:rPr lang="en-US" sz="3200" spc="300" dirty="0">
                <a:solidFill>
                  <a:schemeClr val="tx1">
                    <a:lumMod val="50000"/>
                  </a:schemeClr>
                </a:solidFill>
                <a:latin typeface="Agenda Light" panose="02000603040000020004" pitchFamily="2" charset="77"/>
              </a:rPr>
              <a:t>STATIONS</a:t>
            </a:r>
          </a:p>
        </p:txBody>
      </p:sp>
      <p:sp>
        <p:nvSpPr>
          <p:cNvPr id="6" name="TextBox 5">
            <a:extLst>
              <a:ext uri="{FF2B5EF4-FFF2-40B4-BE49-F238E27FC236}">
                <a16:creationId xmlns:a16="http://schemas.microsoft.com/office/drawing/2014/main" id="{67F98661-C1A7-FF4F-8DBE-3388104D68CD}"/>
              </a:ext>
            </a:extLst>
          </p:cNvPr>
          <p:cNvSpPr txBox="1"/>
          <p:nvPr/>
        </p:nvSpPr>
        <p:spPr>
          <a:xfrm>
            <a:off x="4463562" y="172767"/>
            <a:ext cx="7538519" cy="292388"/>
          </a:xfrm>
          <a:prstGeom prst="rect">
            <a:avLst/>
          </a:prstGeom>
          <a:noFill/>
        </p:spPr>
        <p:txBody>
          <a:bodyPr wrap="square" rtlCol="0" anchor="ctr">
            <a:spAutoFit/>
          </a:bodyPr>
          <a:lstStyle/>
          <a:p>
            <a:pPr algn="ctr"/>
            <a:r>
              <a:rPr lang="en-US" sz="1300" spc="300" dirty="0">
                <a:solidFill>
                  <a:schemeClr val="tx1">
                    <a:lumMod val="50000"/>
                  </a:schemeClr>
                </a:solidFill>
                <a:latin typeface="Agenda-Medium" panose="02000603040000020004" pitchFamily="2" charset="77"/>
              </a:rPr>
              <a:t>RECEPTIONS</a:t>
            </a:r>
          </a:p>
        </p:txBody>
      </p:sp>
      <p:cxnSp>
        <p:nvCxnSpPr>
          <p:cNvPr id="7" name="Straight Connector 6">
            <a:extLst>
              <a:ext uri="{FF2B5EF4-FFF2-40B4-BE49-F238E27FC236}">
                <a16:creationId xmlns:a16="http://schemas.microsoft.com/office/drawing/2014/main" id="{930D16F4-178A-0F47-B594-A34B5A1DA9C9}"/>
              </a:ext>
            </a:extLst>
          </p:cNvPr>
          <p:cNvCxnSpPr>
            <a:cxnSpLocks/>
          </p:cNvCxnSpPr>
          <p:nvPr/>
        </p:nvCxnSpPr>
        <p:spPr>
          <a:xfrm>
            <a:off x="7592097" y="473755"/>
            <a:ext cx="122331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2218ACA-3B80-E64B-B636-2C300ECE23FC}"/>
              </a:ext>
            </a:extLst>
          </p:cNvPr>
          <p:cNvSpPr txBox="1"/>
          <p:nvPr/>
        </p:nvSpPr>
        <p:spPr>
          <a:xfrm>
            <a:off x="3890844" y="1376917"/>
            <a:ext cx="5148936"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SLIDERS &amp; FRIES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a:t>
            </a:r>
            <a:r>
              <a:rPr kumimoji="0" lang="en-US" sz="16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 </a:t>
            </a:r>
            <a:r>
              <a:rPr lang="en-US" sz="1600" b="1" dirty="0">
                <a:solidFill>
                  <a:schemeClr val="accent3"/>
                </a:solidFill>
                <a:latin typeface="Agenda-Bold" panose="02000603040000020004" pitchFamily="2" charset="77"/>
              </a:rPr>
              <a:t>38</a:t>
            </a:r>
            <a:r>
              <a:rPr kumimoji="0" lang="en-US" sz="16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 </a:t>
            </a:r>
            <a:r>
              <a:rPr kumimoji="0" lang="en-US" sz="1200" b="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per guest</a:t>
            </a:r>
            <a:endParaRPr lang="en-US" sz="1200" dirty="0">
              <a:solidFill>
                <a:schemeClr val="accent3"/>
              </a:solidFill>
              <a:latin typeface="Agenda-Bold" panose="02000603040000020004" pitchFamily="2" charset="77"/>
            </a:endParaRPr>
          </a:p>
        </p:txBody>
      </p:sp>
      <p:sp>
        <p:nvSpPr>
          <p:cNvPr id="9" name="TextBox 8">
            <a:extLst>
              <a:ext uri="{FF2B5EF4-FFF2-40B4-BE49-F238E27FC236}">
                <a16:creationId xmlns:a16="http://schemas.microsoft.com/office/drawing/2014/main" id="{13947E73-FA27-3140-A195-1E8C7855D124}"/>
              </a:ext>
            </a:extLst>
          </p:cNvPr>
          <p:cNvSpPr txBox="1"/>
          <p:nvPr/>
        </p:nvSpPr>
        <p:spPr>
          <a:xfrm>
            <a:off x="3878868" y="1626959"/>
            <a:ext cx="4232577" cy="1846659"/>
          </a:xfrm>
          <a:prstGeom prst="rect">
            <a:avLst/>
          </a:prstGeom>
          <a:noFill/>
        </p:spPr>
        <p:txBody>
          <a:bodyPr wrap="square" numCol="1" rtlCol="0">
            <a:spAutoFit/>
          </a:bodyPr>
          <a:lstStyle/>
          <a:p>
            <a:pPr>
              <a:spcAft>
                <a:spcPts val="200"/>
              </a:spcAft>
            </a:pPr>
            <a:r>
              <a:rPr lang="en-US" sz="1300" i="1" dirty="0">
                <a:solidFill>
                  <a:schemeClr val="tx1">
                    <a:lumMod val="50000"/>
                  </a:schemeClr>
                </a:solidFill>
                <a:latin typeface="Agenda RegularItalic" panose="02000603040000020004" pitchFamily="2" charset="77"/>
              </a:rPr>
              <a:t>Choice of Two:</a:t>
            </a:r>
            <a:endParaRPr lang="en-US" sz="1300" dirty="0">
              <a:solidFill>
                <a:schemeClr val="tx1">
                  <a:lumMod val="50000"/>
                </a:schemeClr>
              </a:solidFill>
              <a:latin typeface="Agenda Regular" panose="02000603040000020004" pitchFamily="2" charset="77"/>
            </a:endParaRP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BBQ pork, beef, veggie &amp; fried chicken sliders</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Slider buns</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Lettuce, tomato, red onion, pickles</a:t>
            </a:r>
          </a:p>
          <a:p>
            <a:pPr>
              <a:spcAft>
                <a:spcPts val="200"/>
              </a:spcAft>
            </a:pPr>
            <a:r>
              <a:rPr lang="en-US" sz="1300" i="1" dirty="0">
                <a:solidFill>
                  <a:schemeClr val="tx1">
                    <a:lumMod val="50000"/>
                  </a:schemeClr>
                </a:solidFill>
                <a:latin typeface="Agenda RegularItalic" panose="02000603040000020004" pitchFamily="2" charset="77"/>
              </a:rPr>
              <a:t>Choice of Two:</a:t>
            </a:r>
            <a:endParaRPr lang="en-US" sz="1300" dirty="0">
              <a:solidFill>
                <a:schemeClr val="tx1">
                  <a:lumMod val="50000"/>
                </a:schemeClr>
              </a:solidFill>
              <a:latin typeface="Agenda Regular" panose="02000603040000020004" pitchFamily="2" charset="77"/>
            </a:endParaRP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Truffle Fries, garlic fries, sweet potato fries, tater tots</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Assorted sauces; ketchup, garlic aioli, buttermilk ranch, </a:t>
            </a:r>
            <a:r>
              <a:rPr lang="en-US" sz="1300" dirty="0" err="1">
                <a:solidFill>
                  <a:schemeClr val="tx1">
                    <a:lumMod val="50000"/>
                  </a:schemeClr>
                </a:solidFill>
                <a:latin typeface="Agenda Regular" panose="02000603040000020004" pitchFamily="2" charset="77"/>
              </a:rPr>
              <a:t>sriracha</a:t>
            </a:r>
            <a:r>
              <a:rPr lang="en-US" sz="1300" dirty="0">
                <a:solidFill>
                  <a:schemeClr val="tx1">
                    <a:lumMod val="50000"/>
                  </a:schemeClr>
                </a:solidFill>
                <a:latin typeface="Agenda Regular" panose="02000603040000020004" pitchFamily="2" charset="77"/>
              </a:rPr>
              <a:t> mayo</a:t>
            </a:r>
          </a:p>
        </p:txBody>
      </p:sp>
      <p:pic>
        <p:nvPicPr>
          <p:cNvPr id="11" name="Picture 10" descr="A picture containing person, food, dish&#10;&#10;Description automatically generated">
            <a:extLst>
              <a:ext uri="{FF2B5EF4-FFF2-40B4-BE49-F238E27FC236}">
                <a16:creationId xmlns:a16="http://schemas.microsoft.com/office/drawing/2014/main" id="{E25E7724-F520-9C4B-99E3-BB67BA5808FA}"/>
              </a:ext>
            </a:extLst>
          </p:cNvPr>
          <p:cNvPicPr>
            <a:picLocks noChangeAspect="1"/>
          </p:cNvPicPr>
          <p:nvPr/>
        </p:nvPicPr>
        <p:blipFill>
          <a:blip r:embed="rId2"/>
          <a:stretch>
            <a:fillRect/>
          </a:stretch>
        </p:blipFill>
        <p:spPr>
          <a:xfrm>
            <a:off x="0" y="2560320"/>
            <a:ext cx="3602741" cy="5248374"/>
          </a:xfrm>
          <a:prstGeom prst="rect">
            <a:avLst/>
          </a:prstGeom>
        </p:spPr>
      </p:pic>
      <p:pic>
        <p:nvPicPr>
          <p:cNvPr id="14" name="Picture 13" descr="A picture containing dish, vegetable, pan, meal&#10;&#10;Description automatically generated">
            <a:extLst>
              <a:ext uri="{FF2B5EF4-FFF2-40B4-BE49-F238E27FC236}">
                <a16:creationId xmlns:a16="http://schemas.microsoft.com/office/drawing/2014/main" id="{EC0E00F7-9E4C-BE40-8411-BE63AAEA7067}"/>
              </a:ext>
            </a:extLst>
          </p:cNvPr>
          <p:cNvPicPr>
            <a:picLocks noChangeAspect="1"/>
          </p:cNvPicPr>
          <p:nvPr/>
        </p:nvPicPr>
        <p:blipFill>
          <a:blip r:embed="rId3"/>
          <a:stretch>
            <a:fillRect/>
          </a:stretch>
        </p:blipFill>
        <p:spPr>
          <a:xfrm>
            <a:off x="1463040" y="10882"/>
            <a:ext cx="2139701" cy="2418080"/>
          </a:xfrm>
          <a:prstGeom prst="rect">
            <a:avLst/>
          </a:prstGeom>
        </p:spPr>
      </p:pic>
      <p:pic>
        <p:nvPicPr>
          <p:cNvPr id="16" name="Picture 15" descr="A plate of food&#10;&#10;Description automatically generated with low confidence">
            <a:extLst>
              <a:ext uri="{FF2B5EF4-FFF2-40B4-BE49-F238E27FC236}">
                <a16:creationId xmlns:a16="http://schemas.microsoft.com/office/drawing/2014/main" id="{78332622-628A-3642-B687-CC199448E2BB}"/>
              </a:ext>
            </a:extLst>
          </p:cNvPr>
          <p:cNvPicPr>
            <a:picLocks noChangeAspect="1"/>
          </p:cNvPicPr>
          <p:nvPr/>
        </p:nvPicPr>
        <p:blipFill>
          <a:blip r:embed="rId4"/>
          <a:stretch>
            <a:fillRect/>
          </a:stretch>
        </p:blipFill>
        <p:spPr>
          <a:xfrm>
            <a:off x="0" y="10882"/>
            <a:ext cx="1340602" cy="2418080"/>
          </a:xfrm>
          <a:prstGeom prst="rect">
            <a:avLst/>
          </a:prstGeom>
        </p:spPr>
      </p:pic>
      <p:sp>
        <p:nvSpPr>
          <p:cNvPr id="17" name="TextBox 16">
            <a:extLst>
              <a:ext uri="{FF2B5EF4-FFF2-40B4-BE49-F238E27FC236}">
                <a16:creationId xmlns:a16="http://schemas.microsoft.com/office/drawing/2014/main" id="{A610288F-E22F-314F-B2F8-4910527FEC8C}"/>
              </a:ext>
            </a:extLst>
          </p:cNvPr>
          <p:cNvSpPr txBox="1"/>
          <p:nvPr/>
        </p:nvSpPr>
        <p:spPr>
          <a:xfrm>
            <a:off x="3853766" y="3497879"/>
            <a:ext cx="4324889"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TACO TRUCK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a:t>
            </a:r>
            <a:r>
              <a:rPr kumimoji="0" lang="en-US" sz="16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$ 34 </a:t>
            </a:r>
            <a:r>
              <a:rPr kumimoji="0" lang="en-US" sz="1200" b="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per guest</a:t>
            </a:r>
            <a:endParaRPr lang="en-US" sz="1200" dirty="0">
              <a:solidFill>
                <a:schemeClr val="accent3"/>
              </a:solidFill>
              <a:latin typeface="Agenda-Bold" panose="02000603040000020004" pitchFamily="2" charset="77"/>
            </a:endParaRPr>
          </a:p>
        </p:txBody>
      </p:sp>
      <p:sp>
        <p:nvSpPr>
          <p:cNvPr id="18" name="TextBox 17">
            <a:extLst>
              <a:ext uri="{FF2B5EF4-FFF2-40B4-BE49-F238E27FC236}">
                <a16:creationId xmlns:a16="http://schemas.microsoft.com/office/drawing/2014/main" id="{20D44800-0D75-144D-B05E-14760C66A94F}"/>
              </a:ext>
            </a:extLst>
          </p:cNvPr>
          <p:cNvSpPr txBox="1"/>
          <p:nvPr/>
        </p:nvSpPr>
        <p:spPr>
          <a:xfrm>
            <a:off x="3878868" y="3748163"/>
            <a:ext cx="4060728" cy="995144"/>
          </a:xfrm>
          <a:prstGeom prst="rect">
            <a:avLst/>
          </a:prstGeom>
          <a:noFill/>
        </p:spPr>
        <p:txBody>
          <a:bodyPr wrap="square" numCol="2" rtlCol="0">
            <a:spAutoFit/>
          </a:bodyPr>
          <a:lstStyle/>
          <a:p>
            <a:pPr marL="285750" indent="-285750">
              <a:spcAft>
                <a:spcPts val="200"/>
              </a:spcAft>
              <a:buFont typeface="Meiryo Bold"/>
              <a:buChar char="▸"/>
            </a:pPr>
            <a:r>
              <a:rPr lang="en-US" sz="1300" dirty="0" err="1">
                <a:solidFill>
                  <a:schemeClr val="tx1">
                    <a:lumMod val="50000"/>
                  </a:schemeClr>
                </a:solidFill>
                <a:latin typeface="Agenda Regular" panose="02000603040000020004" pitchFamily="2" charset="77"/>
              </a:rPr>
              <a:t>Carnitas</a:t>
            </a:r>
            <a:endParaRPr lang="en-US" sz="1300" dirty="0">
              <a:solidFill>
                <a:schemeClr val="tx1">
                  <a:lumMod val="50000"/>
                </a:schemeClr>
              </a:solidFill>
              <a:latin typeface="Agenda Regular" panose="02000603040000020004" pitchFamily="2" charset="77"/>
            </a:endParaRP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Carne </a:t>
            </a:r>
            <a:r>
              <a:rPr lang="en-US" sz="1300" dirty="0" err="1">
                <a:solidFill>
                  <a:schemeClr val="tx1">
                    <a:lumMod val="50000"/>
                  </a:schemeClr>
                </a:solidFill>
                <a:latin typeface="Agenda Regular" panose="02000603040000020004" pitchFamily="2" charset="77"/>
              </a:rPr>
              <a:t>asada</a:t>
            </a:r>
            <a:r>
              <a:rPr lang="en-US" sz="1300" dirty="0">
                <a:solidFill>
                  <a:schemeClr val="tx1">
                    <a:lumMod val="50000"/>
                  </a:schemeClr>
                </a:solidFill>
                <a:latin typeface="Agenda Regular" panose="02000603040000020004" pitchFamily="2" charset="77"/>
              </a:rPr>
              <a:t> </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Grilled chicken </a:t>
            </a:r>
          </a:p>
          <a:p>
            <a:pPr>
              <a:spcAft>
                <a:spcPts val="200"/>
              </a:spcAft>
            </a:pPr>
            <a:endParaRPr lang="en-US" sz="1300" dirty="0">
              <a:solidFill>
                <a:schemeClr val="tx1">
                  <a:lumMod val="50000"/>
                </a:schemeClr>
              </a:solidFill>
              <a:latin typeface="Agenda Regular" panose="02000603040000020004" pitchFamily="2" charset="77"/>
            </a:endParaRP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Spanish rice</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Refried beans</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Corn &amp; flour tortillas</a:t>
            </a:r>
          </a:p>
        </p:txBody>
      </p:sp>
      <p:sp>
        <p:nvSpPr>
          <p:cNvPr id="19" name="TextBox 18">
            <a:extLst>
              <a:ext uri="{FF2B5EF4-FFF2-40B4-BE49-F238E27FC236}">
                <a16:creationId xmlns:a16="http://schemas.microsoft.com/office/drawing/2014/main" id="{B965C240-C8FF-B744-8B7C-CAF4A0DAAEF8}"/>
              </a:ext>
            </a:extLst>
          </p:cNvPr>
          <p:cNvSpPr txBox="1"/>
          <p:nvPr/>
        </p:nvSpPr>
        <p:spPr>
          <a:xfrm>
            <a:off x="3890842" y="4441526"/>
            <a:ext cx="4060729" cy="995144"/>
          </a:xfrm>
          <a:prstGeom prst="rect">
            <a:avLst/>
          </a:prstGeom>
          <a:noFill/>
        </p:spPr>
        <p:txBody>
          <a:bodyPr wrap="square" numCol="1"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Pico de </a:t>
            </a:r>
            <a:r>
              <a:rPr lang="en-US" sz="1300" dirty="0" err="1">
                <a:solidFill>
                  <a:schemeClr val="tx1">
                    <a:lumMod val="50000"/>
                  </a:schemeClr>
                </a:solidFill>
                <a:latin typeface="Agenda Regular" panose="02000603040000020004" pitchFamily="2" charset="77"/>
              </a:rPr>
              <a:t>gallo</a:t>
            </a:r>
            <a:r>
              <a:rPr lang="en-US" sz="1300" dirty="0">
                <a:solidFill>
                  <a:schemeClr val="tx1">
                    <a:lumMod val="50000"/>
                  </a:schemeClr>
                </a:solidFill>
                <a:latin typeface="Agenda Regular" panose="02000603040000020004" pitchFamily="2" charset="77"/>
              </a:rPr>
              <a:t>, salsa </a:t>
            </a:r>
            <a:r>
              <a:rPr lang="en-US" sz="1300" dirty="0" err="1">
                <a:solidFill>
                  <a:schemeClr val="tx1">
                    <a:lumMod val="50000"/>
                  </a:schemeClr>
                </a:solidFill>
                <a:latin typeface="Agenda Regular" panose="02000603040000020004" pitchFamily="2" charset="77"/>
              </a:rPr>
              <a:t>verde</a:t>
            </a:r>
            <a:r>
              <a:rPr lang="en-US" sz="1300" dirty="0">
                <a:solidFill>
                  <a:schemeClr val="tx1">
                    <a:lumMod val="50000"/>
                  </a:schemeClr>
                </a:solidFill>
                <a:latin typeface="Agenda Regular" panose="02000603040000020004" pitchFamily="2" charset="77"/>
              </a:rPr>
              <a:t>, guacamole, </a:t>
            </a:r>
            <a:r>
              <a:rPr lang="en-US" sz="1300" dirty="0" err="1">
                <a:solidFill>
                  <a:schemeClr val="tx1">
                    <a:lumMod val="50000"/>
                  </a:schemeClr>
                </a:solidFill>
                <a:latin typeface="Agenda Regular" panose="02000603040000020004" pitchFamily="2" charset="77"/>
              </a:rPr>
              <a:t>cotija</a:t>
            </a:r>
            <a:r>
              <a:rPr lang="en-US" sz="1300" dirty="0">
                <a:solidFill>
                  <a:schemeClr val="tx1">
                    <a:lumMod val="50000"/>
                  </a:schemeClr>
                </a:solidFill>
                <a:latin typeface="Agenda Regular" panose="02000603040000020004" pitchFamily="2" charset="77"/>
              </a:rPr>
              <a:t> cheese, jack cheese, cilantro, onions and shredded cabbage</a:t>
            </a:r>
          </a:p>
          <a:p>
            <a:pPr>
              <a:spcAft>
                <a:spcPts val="400"/>
              </a:spcAft>
            </a:pPr>
            <a:endParaRPr lang="en-US" sz="1300" dirty="0">
              <a:solidFill>
                <a:schemeClr val="tx1">
                  <a:lumMod val="50000"/>
                </a:schemeClr>
              </a:solidFill>
              <a:latin typeface="Agenda Regular" panose="02000603040000020004" pitchFamily="2" charset="77"/>
            </a:endParaRPr>
          </a:p>
          <a:p>
            <a:pPr>
              <a:spcAft>
                <a:spcPts val="400"/>
              </a:spcAft>
            </a:pPr>
            <a:endParaRPr lang="en-US" sz="1300" dirty="0">
              <a:solidFill>
                <a:schemeClr val="tx1">
                  <a:lumMod val="50000"/>
                </a:schemeClr>
              </a:solidFill>
              <a:latin typeface="Agenda Regular" panose="02000603040000020004" pitchFamily="2" charset="77"/>
            </a:endParaRPr>
          </a:p>
        </p:txBody>
      </p:sp>
      <p:sp>
        <p:nvSpPr>
          <p:cNvPr id="20" name="TextBox 19">
            <a:extLst>
              <a:ext uri="{FF2B5EF4-FFF2-40B4-BE49-F238E27FC236}">
                <a16:creationId xmlns:a16="http://schemas.microsoft.com/office/drawing/2014/main" id="{274A4968-9033-E74E-8A61-B57F9A44147C}"/>
              </a:ext>
            </a:extLst>
          </p:cNvPr>
          <p:cNvSpPr txBox="1"/>
          <p:nvPr/>
        </p:nvSpPr>
        <p:spPr>
          <a:xfrm>
            <a:off x="8232820" y="1390035"/>
            <a:ext cx="4232577"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SALAD STATION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a:t>
            </a:r>
            <a:r>
              <a:rPr kumimoji="0" lang="en-US" sz="16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 </a:t>
            </a:r>
            <a:r>
              <a:rPr lang="en-US" sz="1600" b="1" dirty="0">
                <a:solidFill>
                  <a:schemeClr val="accent3"/>
                </a:solidFill>
                <a:latin typeface="Agenda-Bold" panose="02000603040000020004" pitchFamily="2" charset="77"/>
              </a:rPr>
              <a:t>25</a:t>
            </a:r>
            <a:r>
              <a:rPr kumimoji="0" lang="en-US" sz="16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 </a:t>
            </a:r>
            <a:r>
              <a:rPr kumimoji="0" lang="en-US" sz="1200" b="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per guest</a:t>
            </a:r>
            <a:endParaRPr lang="en-US" sz="1200" dirty="0">
              <a:solidFill>
                <a:schemeClr val="accent3"/>
              </a:solidFill>
              <a:latin typeface="Agenda-Bold" panose="02000603040000020004" pitchFamily="2" charset="77"/>
            </a:endParaRPr>
          </a:p>
        </p:txBody>
      </p:sp>
      <p:sp>
        <p:nvSpPr>
          <p:cNvPr id="21" name="TextBox 20">
            <a:extLst>
              <a:ext uri="{FF2B5EF4-FFF2-40B4-BE49-F238E27FC236}">
                <a16:creationId xmlns:a16="http://schemas.microsoft.com/office/drawing/2014/main" id="{D1F2DB8B-5774-7E4D-9735-453AAE41C2D1}"/>
              </a:ext>
            </a:extLst>
          </p:cNvPr>
          <p:cNvSpPr txBox="1"/>
          <p:nvPr/>
        </p:nvSpPr>
        <p:spPr>
          <a:xfrm>
            <a:off x="8245870" y="1654517"/>
            <a:ext cx="4232577" cy="2646878"/>
          </a:xfrm>
          <a:prstGeom prst="rect">
            <a:avLst/>
          </a:prstGeom>
          <a:noFill/>
        </p:spPr>
        <p:txBody>
          <a:bodyPr wrap="square" numCol="1" rtlCol="0">
            <a:spAutoFit/>
          </a:bodyPr>
          <a:lstStyle/>
          <a:p>
            <a:pPr>
              <a:spcAft>
                <a:spcPts val="200"/>
              </a:spcAft>
            </a:pPr>
            <a:r>
              <a:rPr lang="en-US" sz="1300" i="1" dirty="0">
                <a:solidFill>
                  <a:schemeClr val="tx1">
                    <a:lumMod val="50000"/>
                  </a:schemeClr>
                </a:solidFill>
                <a:latin typeface="Agenda RegularItalic" panose="02000603040000020004" pitchFamily="2" charset="77"/>
              </a:rPr>
              <a:t>Choice of Three Salads:</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Classic Caesar~ hearts of romaine, sourdough croutons, shaved parmesan cheese, Caesar dressing</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Thai Citrus Salad~ </a:t>
            </a:r>
            <a:r>
              <a:rPr lang="en-US" sz="1300" dirty="0" err="1">
                <a:solidFill>
                  <a:schemeClr val="tx1">
                    <a:lumMod val="50000"/>
                  </a:schemeClr>
                </a:solidFill>
                <a:latin typeface="Agenda Regular" panose="02000603040000020004" pitchFamily="2" charset="77"/>
              </a:rPr>
              <a:t>napa</a:t>
            </a:r>
            <a:r>
              <a:rPr lang="en-US" sz="1300" dirty="0">
                <a:solidFill>
                  <a:schemeClr val="tx1">
                    <a:lumMod val="50000"/>
                  </a:schemeClr>
                </a:solidFill>
                <a:latin typeface="Agenda Regular" panose="02000603040000020004" pitchFamily="2" charset="77"/>
              </a:rPr>
              <a:t> cabbage, snow peas, cilantro, mandarin oranges, cashews, toasted sesame vinaigrette</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Roasted Beet Salad~ mixed greens, goat cheese, dried cranberries, toasted pecans, lemon vinaigrette</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Market Salad~ feta, candied walnuts, cucumber, radish, lemon herb vinaigrette</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Mixed Baby Greens~ julienne carrots, cucumber, baby tomatoes, radish, balsamic vinaigrette, ranch</a:t>
            </a:r>
            <a:endParaRPr lang="en-US" sz="900" dirty="0">
              <a:solidFill>
                <a:schemeClr val="tx1">
                  <a:lumMod val="50000"/>
                </a:schemeClr>
              </a:solidFill>
              <a:latin typeface="Agenda Regular" panose="02000603040000020004" pitchFamily="2" charset="77"/>
            </a:endParaRPr>
          </a:p>
          <a:p>
            <a:pPr>
              <a:spcAft>
                <a:spcPts val="400"/>
              </a:spcAft>
            </a:pPr>
            <a:endParaRPr lang="en-US" sz="1300" dirty="0">
              <a:solidFill>
                <a:schemeClr val="tx1">
                  <a:lumMod val="50000"/>
                </a:schemeClr>
              </a:solidFill>
              <a:latin typeface="Agenda Regular" panose="02000603040000020004" pitchFamily="2" charset="77"/>
            </a:endParaRPr>
          </a:p>
        </p:txBody>
      </p:sp>
      <p:sp>
        <p:nvSpPr>
          <p:cNvPr id="24" name="TextBox 23">
            <a:extLst>
              <a:ext uri="{FF2B5EF4-FFF2-40B4-BE49-F238E27FC236}">
                <a16:creationId xmlns:a16="http://schemas.microsoft.com/office/drawing/2014/main" id="{6F19E21C-B438-9E43-9103-CF7987B8EC88}"/>
              </a:ext>
            </a:extLst>
          </p:cNvPr>
          <p:cNvSpPr txBox="1"/>
          <p:nvPr/>
        </p:nvSpPr>
        <p:spPr>
          <a:xfrm>
            <a:off x="3890841" y="4993591"/>
            <a:ext cx="4232577"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BYO PASTA STATION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a:t>
            </a:r>
            <a:r>
              <a:rPr kumimoji="0" lang="en-US" sz="16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$ 35 </a:t>
            </a:r>
            <a:r>
              <a:rPr kumimoji="0" lang="en-US" sz="1200" b="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per guest</a:t>
            </a:r>
            <a:endParaRPr lang="en-US" sz="1200" dirty="0">
              <a:solidFill>
                <a:schemeClr val="accent3"/>
              </a:solidFill>
              <a:latin typeface="Agenda-Bold" panose="02000603040000020004" pitchFamily="2" charset="77"/>
            </a:endParaRPr>
          </a:p>
        </p:txBody>
      </p:sp>
      <p:sp>
        <p:nvSpPr>
          <p:cNvPr id="25" name="TextBox 24">
            <a:extLst>
              <a:ext uri="{FF2B5EF4-FFF2-40B4-BE49-F238E27FC236}">
                <a16:creationId xmlns:a16="http://schemas.microsoft.com/office/drawing/2014/main" id="{AC2AEA83-BE4E-A243-A11B-4EE8F8772BC9}"/>
              </a:ext>
            </a:extLst>
          </p:cNvPr>
          <p:cNvSpPr txBox="1"/>
          <p:nvPr/>
        </p:nvSpPr>
        <p:spPr>
          <a:xfrm>
            <a:off x="3907811" y="5289069"/>
            <a:ext cx="4232577" cy="1374735"/>
          </a:xfrm>
          <a:prstGeom prst="rect">
            <a:avLst/>
          </a:prstGeom>
          <a:noFill/>
        </p:spPr>
        <p:txBody>
          <a:bodyPr wrap="square" numCol="1" rtlCol="0">
            <a:spAutoFit/>
          </a:bodyPr>
          <a:lstStyle/>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Penne, tortellini, fettuccini</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Marinara, alfredo, pesto</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Grilled chicken, </a:t>
            </a:r>
            <a:r>
              <a:rPr lang="en-US" sz="1300" dirty="0" err="1">
                <a:solidFill>
                  <a:schemeClr val="tx1">
                    <a:lumMod val="50000"/>
                  </a:schemeClr>
                </a:solidFill>
                <a:latin typeface="Agenda Regular" panose="02000603040000020004" pitchFamily="2" charset="77"/>
              </a:rPr>
              <a:t>italian</a:t>
            </a:r>
            <a:r>
              <a:rPr lang="en-US" sz="1300" dirty="0">
                <a:solidFill>
                  <a:schemeClr val="tx1">
                    <a:lumMod val="50000"/>
                  </a:schemeClr>
                </a:solidFill>
                <a:latin typeface="Agenda Regular" panose="02000603040000020004" pitchFamily="2" charset="77"/>
              </a:rPr>
              <a:t> sausage</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Mushrooms, spinach, sundried tomatoes, bell peppers</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Crushed pepper, parmesan cheese</a:t>
            </a:r>
          </a:p>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000" b="0" i="1" u="none" strike="noStrike" kern="1200" cap="none" spc="0" normalizeH="0" baseline="0" noProof="0" dirty="0">
                <a:ln>
                  <a:noFill/>
                </a:ln>
                <a:solidFill>
                  <a:srgbClr val="001450"/>
                </a:solidFill>
                <a:effectLst/>
                <a:uLnTx/>
                <a:uFillTx/>
                <a:latin typeface="Agenda RegularItalic" panose="02000603040000020004" pitchFamily="2" charset="77"/>
                <a:ea typeface="+mn-ea"/>
                <a:cs typeface="+mn-cs"/>
              </a:rPr>
              <a:t>*Requires a chef attendant ($150 per attendant)</a:t>
            </a:r>
          </a:p>
        </p:txBody>
      </p:sp>
      <p:sp>
        <p:nvSpPr>
          <p:cNvPr id="26" name="TextBox 25">
            <a:extLst>
              <a:ext uri="{FF2B5EF4-FFF2-40B4-BE49-F238E27FC236}">
                <a16:creationId xmlns:a16="http://schemas.microsoft.com/office/drawing/2014/main" id="{369ECE77-19B5-6D43-8D71-459A15A5E0A2}"/>
              </a:ext>
            </a:extLst>
          </p:cNvPr>
          <p:cNvSpPr txBox="1"/>
          <p:nvPr/>
        </p:nvSpPr>
        <p:spPr>
          <a:xfrm>
            <a:off x="3899921" y="6662074"/>
            <a:ext cx="4232577"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DESSERT &amp; COFFEE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a:t>
            </a:r>
            <a:r>
              <a:rPr kumimoji="0" lang="en-US" sz="1600" b="1"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$ 28 </a:t>
            </a:r>
            <a:r>
              <a:rPr kumimoji="0" lang="en-US" sz="1200" b="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per guest</a:t>
            </a:r>
            <a:endParaRPr lang="en-US" sz="1200" dirty="0">
              <a:solidFill>
                <a:schemeClr val="accent3"/>
              </a:solidFill>
              <a:latin typeface="Agenda-Bold" panose="02000603040000020004" pitchFamily="2" charset="77"/>
            </a:endParaRPr>
          </a:p>
        </p:txBody>
      </p:sp>
      <p:sp>
        <p:nvSpPr>
          <p:cNvPr id="27" name="TextBox 26">
            <a:extLst>
              <a:ext uri="{FF2B5EF4-FFF2-40B4-BE49-F238E27FC236}">
                <a16:creationId xmlns:a16="http://schemas.microsoft.com/office/drawing/2014/main" id="{55DF82DA-B601-E346-A7D3-DC6FF3CD252A}"/>
              </a:ext>
            </a:extLst>
          </p:cNvPr>
          <p:cNvSpPr txBox="1"/>
          <p:nvPr/>
        </p:nvSpPr>
        <p:spPr>
          <a:xfrm>
            <a:off x="3907811" y="6900331"/>
            <a:ext cx="4232577" cy="743793"/>
          </a:xfrm>
          <a:prstGeom prst="rect">
            <a:avLst/>
          </a:prstGeom>
          <a:noFill/>
        </p:spPr>
        <p:txBody>
          <a:bodyPr wrap="square" numCol="1" rtlCol="0">
            <a:spAutoFit/>
          </a:bodyPr>
          <a:lstStyle/>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Freshly Brewed Regular and Decaf Coffee</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Assorted Hot Teas</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Chef’s selection of mini desserts</a:t>
            </a:r>
          </a:p>
        </p:txBody>
      </p:sp>
      <p:sp>
        <p:nvSpPr>
          <p:cNvPr id="2" name="Slide Number Placeholder 1">
            <a:extLst>
              <a:ext uri="{FF2B5EF4-FFF2-40B4-BE49-F238E27FC236}">
                <a16:creationId xmlns:a16="http://schemas.microsoft.com/office/drawing/2014/main" id="{51663326-DBF9-48D4-99BE-A9B7FE62A2F4}"/>
              </a:ext>
            </a:extLst>
          </p:cNvPr>
          <p:cNvSpPr>
            <a:spLocks noGrp="1"/>
          </p:cNvSpPr>
          <p:nvPr>
            <p:ph type="sldNum" sz="quarter" idx="12"/>
          </p:nvPr>
        </p:nvSpPr>
        <p:spPr>
          <a:xfrm>
            <a:off x="1607697" y="7274491"/>
            <a:ext cx="11041379" cy="413808"/>
          </a:xfrm>
        </p:spPr>
        <p:txBody>
          <a:bodyPr/>
          <a:lstStyle/>
          <a:p>
            <a:fld id="{259BA683-ED57-A245-A1B0-0A2DEED8498B}" type="slidenum">
              <a:rPr lang="en-US" smtClean="0"/>
              <a:t>20</a:t>
            </a:fld>
            <a:endParaRPr lang="en-US" dirty="0"/>
          </a:p>
        </p:txBody>
      </p:sp>
      <p:sp>
        <p:nvSpPr>
          <p:cNvPr id="4" name="Rectangle 3"/>
          <p:cNvSpPr/>
          <p:nvPr/>
        </p:nvSpPr>
        <p:spPr>
          <a:xfrm>
            <a:off x="5032420" y="904833"/>
            <a:ext cx="6400800" cy="415498"/>
          </a:xfrm>
          <a:prstGeom prst="rect">
            <a:avLst/>
          </a:prstGeom>
        </p:spPr>
        <p:txBody>
          <a:bodyPr>
            <a:spAutoFit/>
          </a:bodyPr>
          <a:lstStyle/>
          <a:p>
            <a:pPr lvl="0" algn="ctr"/>
            <a:r>
              <a:rPr lang="en-US" sz="1050" dirty="0">
                <a:solidFill>
                  <a:srgbClr val="545859">
                    <a:lumMod val="50000"/>
                  </a:srgbClr>
                </a:solidFill>
                <a:latin typeface="Agenda Regular" panose="02000603040000020004"/>
              </a:rPr>
              <a:t>Reception Stations require a minimum of 25 guests; Priced Per Person </a:t>
            </a:r>
          </a:p>
          <a:p>
            <a:pPr lvl="0" algn="ctr"/>
            <a:r>
              <a:rPr lang="en-US" sz="1050" dirty="0">
                <a:solidFill>
                  <a:srgbClr val="545859">
                    <a:lumMod val="50000"/>
                  </a:srgbClr>
                </a:solidFill>
                <a:latin typeface="Agenda Regular" panose="02000603040000020004"/>
              </a:rPr>
              <a:t>Stations are an add on to tray passed hors d’oeuvres, displays, combination stations or meal service </a:t>
            </a:r>
          </a:p>
        </p:txBody>
      </p:sp>
      <p:sp>
        <p:nvSpPr>
          <p:cNvPr id="13" name="Rectangle 12"/>
          <p:cNvSpPr/>
          <p:nvPr/>
        </p:nvSpPr>
        <p:spPr>
          <a:xfrm>
            <a:off x="4827385" y="7579925"/>
            <a:ext cx="8760175" cy="223138"/>
          </a:xfrm>
          <a:prstGeom prst="rect">
            <a:avLst/>
          </a:prstGeom>
        </p:spPr>
        <p:txBody>
          <a:bodyPr wrap="square">
            <a:spAutoFit/>
          </a:bodyPr>
          <a:lstStyle/>
          <a:p>
            <a:pPr lvl="0"/>
            <a:r>
              <a:rPr lang="en-US" sz="850" dirty="0">
                <a:solidFill>
                  <a:srgbClr val="545859"/>
                </a:solidFill>
                <a:latin typeface="Agenda Regular" panose="02000603040000020004"/>
              </a:rPr>
              <a:t>All pricing is per person, a 21% taxable service charge and 9.5% sales tax will apply to all food and non-liquor beverage. Pricing ,sales tax and service charge are subject to change</a:t>
            </a:r>
            <a:endParaRPr lang="en-US" dirty="0">
              <a:solidFill>
                <a:srgbClr val="545859"/>
              </a:solidFill>
            </a:endParaRPr>
          </a:p>
        </p:txBody>
      </p:sp>
      <p:sp>
        <p:nvSpPr>
          <p:cNvPr id="3" name="Rectangle 2"/>
          <p:cNvSpPr/>
          <p:nvPr/>
        </p:nvSpPr>
        <p:spPr>
          <a:xfrm>
            <a:off x="8270104" y="4143378"/>
            <a:ext cx="2266967" cy="615553"/>
          </a:xfrm>
          <a:prstGeom prst="rect">
            <a:avLst/>
          </a:prstGeom>
        </p:spPr>
        <p:txBody>
          <a:bodyPr wrap="none">
            <a:spAutoFit/>
          </a:bodyPr>
          <a:lstStyle/>
          <a:p>
            <a:r>
              <a:rPr lang="en-US" sz="1600" b="1" dirty="0">
                <a:solidFill>
                  <a:srgbClr val="001450"/>
                </a:solidFill>
                <a:latin typeface="Agenda-Bold" panose="02000603040000020004" pitchFamily="2" charset="77"/>
              </a:rPr>
              <a:t>CARVING STATIONS</a:t>
            </a:r>
          </a:p>
          <a:p>
            <a:endParaRPr lang="en-US" dirty="0"/>
          </a:p>
        </p:txBody>
      </p:sp>
      <p:sp>
        <p:nvSpPr>
          <p:cNvPr id="12" name="Rectangle 11"/>
          <p:cNvSpPr/>
          <p:nvPr/>
        </p:nvSpPr>
        <p:spPr>
          <a:xfrm>
            <a:off x="8238045" y="5048223"/>
            <a:ext cx="6400800" cy="292388"/>
          </a:xfrm>
          <a:prstGeom prst="rect">
            <a:avLst/>
          </a:prstGeom>
        </p:spPr>
        <p:txBody>
          <a:bodyPr>
            <a:spAutoFit/>
          </a:bodyPr>
          <a:lstStyle/>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Apple compote, grain mustard </a:t>
            </a:r>
            <a:endParaRPr lang="en-US" sz="900" dirty="0">
              <a:solidFill>
                <a:srgbClr val="545859">
                  <a:lumMod val="50000"/>
                </a:srgbClr>
              </a:solidFill>
              <a:latin typeface="Agenda Regular" panose="02000603040000020004" pitchFamily="2" charset="77"/>
            </a:endParaRPr>
          </a:p>
        </p:txBody>
      </p:sp>
      <p:sp>
        <p:nvSpPr>
          <p:cNvPr id="15" name="Rectangle 14"/>
          <p:cNvSpPr/>
          <p:nvPr/>
        </p:nvSpPr>
        <p:spPr>
          <a:xfrm>
            <a:off x="8253291" y="4410748"/>
            <a:ext cx="4235455" cy="1025922"/>
          </a:xfrm>
          <a:prstGeom prst="rect">
            <a:avLst/>
          </a:prstGeom>
        </p:spPr>
        <p:txBody>
          <a:bodyPr wrap="none">
            <a:spAutoFit/>
          </a:bodyPr>
          <a:lstStyle/>
          <a:p>
            <a:pPr lvl="0">
              <a:spcAft>
                <a:spcPts val="400"/>
              </a:spcAft>
              <a:defRPr/>
            </a:pPr>
            <a:r>
              <a:rPr lang="en-US" sz="1000" i="1" dirty="0">
                <a:solidFill>
                  <a:srgbClr val="001450"/>
                </a:solidFill>
                <a:latin typeface="Agenda RegularItalic" panose="02000603040000020004" pitchFamily="2" charset="77"/>
              </a:rPr>
              <a:t>*Requires a chef attendant ($150 per attendant, per station) </a:t>
            </a:r>
          </a:p>
          <a:p>
            <a:pPr lvl="0">
              <a:spcAft>
                <a:spcPts val="400"/>
              </a:spcAft>
              <a:defRPr/>
            </a:pPr>
            <a:r>
              <a:rPr lang="en-US" sz="1000" i="1" dirty="0">
                <a:solidFill>
                  <a:srgbClr val="001450"/>
                </a:solidFill>
                <a:latin typeface="Agenda RegularItalic" panose="02000603040000020004" pitchFamily="2" charset="77"/>
              </a:rPr>
              <a:t>Includes: Artesian Bread and Butter</a:t>
            </a:r>
          </a:p>
          <a:p>
            <a:pPr lvl="0"/>
            <a:r>
              <a:rPr lang="en-US" sz="1600" b="1" dirty="0">
                <a:solidFill>
                  <a:srgbClr val="001450"/>
                </a:solidFill>
                <a:latin typeface="Agenda-Bold" panose="02000603040000020004" pitchFamily="2" charset="77"/>
              </a:rPr>
              <a:t>BOURBON GLAZED HAM  </a:t>
            </a:r>
            <a:r>
              <a:rPr lang="en-US" sz="1600" dirty="0">
                <a:solidFill>
                  <a:srgbClr val="001450"/>
                </a:solidFill>
                <a:latin typeface="Agenda Light" panose="02000603040000020004" pitchFamily="2" charset="77"/>
              </a:rPr>
              <a:t>|</a:t>
            </a:r>
            <a:r>
              <a:rPr lang="en-US" sz="1600" b="1" dirty="0">
                <a:solidFill>
                  <a:srgbClr val="001450"/>
                </a:solidFill>
                <a:latin typeface="Agenda-Bold" panose="02000603040000020004" pitchFamily="2" charset="77"/>
              </a:rPr>
              <a:t>  $ 13 </a:t>
            </a:r>
            <a:r>
              <a:rPr lang="en-US" sz="1200" dirty="0">
                <a:solidFill>
                  <a:srgbClr val="001450"/>
                </a:solidFill>
                <a:latin typeface="Agenda-Bold" panose="02000603040000020004" pitchFamily="2" charset="77"/>
              </a:rPr>
              <a:t>per guest</a:t>
            </a:r>
          </a:p>
          <a:p>
            <a:r>
              <a:rPr lang="en-US" dirty="0">
                <a:solidFill>
                  <a:srgbClr val="545859"/>
                </a:solidFill>
              </a:rPr>
              <a:t> </a:t>
            </a:r>
          </a:p>
        </p:txBody>
      </p:sp>
      <p:sp>
        <p:nvSpPr>
          <p:cNvPr id="28" name="Rectangle 27"/>
          <p:cNvSpPr/>
          <p:nvPr/>
        </p:nvSpPr>
        <p:spPr>
          <a:xfrm>
            <a:off x="8246617" y="5302903"/>
            <a:ext cx="4419800" cy="338554"/>
          </a:xfrm>
          <a:prstGeom prst="rect">
            <a:avLst/>
          </a:prstGeom>
        </p:spPr>
        <p:txBody>
          <a:bodyPr wrap="none">
            <a:spAutoFit/>
          </a:bodyPr>
          <a:lstStyle/>
          <a:p>
            <a:pPr lvl="0"/>
            <a:r>
              <a:rPr lang="en-US" sz="1600" b="1" dirty="0">
                <a:solidFill>
                  <a:srgbClr val="001450"/>
                </a:solidFill>
                <a:latin typeface="Agenda-Bold" panose="02000603040000020004" pitchFamily="2" charset="77"/>
              </a:rPr>
              <a:t>HOUSE ROASTED TURKEY  </a:t>
            </a:r>
            <a:r>
              <a:rPr lang="en-US" sz="1600" dirty="0">
                <a:solidFill>
                  <a:srgbClr val="001450"/>
                </a:solidFill>
                <a:latin typeface="Agenda Light" panose="02000603040000020004" pitchFamily="2" charset="77"/>
              </a:rPr>
              <a:t>|</a:t>
            </a:r>
            <a:r>
              <a:rPr lang="en-US" sz="1600" b="1" dirty="0">
                <a:solidFill>
                  <a:srgbClr val="001450"/>
                </a:solidFill>
                <a:latin typeface="Agenda-Bold" panose="02000603040000020004" pitchFamily="2" charset="77"/>
              </a:rPr>
              <a:t>  $ 15 </a:t>
            </a:r>
            <a:r>
              <a:rPr lang="en-US" sz="1200" dirty="0">
                <a:solidFill>
                  <a:srgbClr val="001450"/>
                </a:solidFill>
                <a:latin typeface="Agenda-Bold" panose="02000603040000020004" pitchFamily="2" charset="77"/>
              </a:rPr>
              <a:t>per guest</a:t>
            </a:r>
          </a:p>
        </p:txBody>
      </p:sp>
      <p:sp>
        <p:nvSpPr>
          <p:cNvPr id="31" name="Rectangle 30"/>
          <p:cNvSpPr/>
          <p:nvPr/>
        </p:nvSpPr>
        <p:spPr>
          <a:xfrm>
            <a:off x="8248420" y="5566792"/>
            <a:ext cx="3429529" cy="292388"/>
          </a:xfrm>
          <a:prstGeom prst="rect">
            <a:avLst/>
          </a:prstGeom>
        </p:spPr>
        <p:txBody>
          <a:bodyPr wrap="none">
            <a:spAutoFit/>
          </a:bodyPr>
          <a:lstStyle/>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Black pepper pan gravy, cranberry compote </a:t>
            </a:r>
          </a:p>
        </p:txBody>
      </p:sp>
      <p:sp>
        <p:nvSpPr>
          <p:cNvPr id="32" name="Rectangle 31"/>
          <p:cNvSpPr/>
          <p:nvPr/>
        </p:nvSpPr>
        <p:spPr>
          <a:xfrm>
            <a:off x="8264531" y="6123069"/>
            <a:ext cx="2749471" cy="292388"/>
          </a:xfrm>
          <a:prstGeom prst="rect">
            <a:avLst/>
          </a:prstGeom>
        </p:spPr>
        <p:txBody>
          <a:bodyPr wrap="none">
            <a:spAutoFit/>
          </a:bodyPr>
          <a:lstStyle/>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Creamy &amp; raw horseradish, au jus</a:t>
            </a:r>
          </a:p>
        </p:txBody>
      </p:sp>
      <p:sp>
        <p:nvSpPr>
          <p:cNvPr id="33" name="Rectangle 32"/>
          <p:cNvSpPr/>
          <p:nvPr/>
        </p:nvSpPr>
        <p:spPr>
          <a:xfrm>
            <a:off x="8253291" y="5858058"/>
            <a:ext cx="2768707" cy="584775"/>
          </a:xfrm>
          <a:prstGeom prst="rect">
            <a:avLst/>
          </a:prstGeom>
        </p:spPr>
        <p:txBody>
          <a:bodyPr wrap="none">
            <a:spAutoFit/>
          </a:bodyPr>
          <a:lstStyle/>
          <a:p>
            <a:pPr lvl="0"/>
            <a:r>
              <a:rPr lang="en-US" sz="1600" b="1" dirty="0">
                <a:solidFill>
                  <a:srgbClr val="001450"/>
                </a:solidFill>
                <a:latin typeface="Agenda-Bold" panose="02000603040000020004" pitchFamily="2" charset="77"/>
              </a:rPr>
              <a:t>PRIME RIB  </a:t>
            </a:r>
            <a:r>
              <a:rPr lang="en-US" sz="1600" dirty="0">
                <a:solidFill>
                  <a:srgbClr val="001450"/>
                </a:solidFill>
                <a:latin typeface="Agenda Light" panose="02000603040000020004" pitchFamily="2" charset="77"/>
              </a:rPr>
              <a:t>|</a:t>
            </a:r>
            <a:r>
              <a:rPr lang="en-US" sz="1600" b="1" dirty="0">
                <a:solidFill>
                  <a:srgbClr val="001450"/>
                </a:solidFill>
                <a:latin typeface="Agenda-Bold" panose="02000603040000020004" pitchFamily="2" charset="77"/>
              </a:rPr>
              <a:t>  $ 25 </a:t>
            </a:r>
            <a:r>
              <a:rPr lang="en-US" sz="1200" dirty="0">
                <a:solidFill>
                  <a:srgbClr val="001450"/>
                </a:solidFill>
                <a:latin typeface="Agenda-Bold" panose="02000603040000020004" pitchFamily="2" charset="77"/>
              </a:rPr>
              <a:t>per guest</a:t>
            </a:r>
          </a:p>
          <a:p>
            <a:pPr lvl="0"/>
            <a:r>
              <a:rPr lang="en-US" sz="1600" b="1" dirty="0">
                <a:solidFill>
                  <a:srgbClr val="001450"/>
                </a:solidFill>
                <a:latin typeface="Agenda-Bold" panose="02000603040000020004" pitchFamily="2" charset="77"/>
              </a:rPr>
              <a:t> </a:t>
            </a:r>
            <a:endParaRPr lang="en-US" sz="1200" dirty="0">
              <a:solidFill>
                <a:srgbClr val="001450"/>
              </a:solidFill>
              <a:latin typeface="Agenda-Bold" panose="02000603040000020004" pitchFamily="2" charset="77"/>
            </a:endParaRPr>
          </a:p>
        </p:txBody>
      </p:sp>
      <p:sp>
        <p:nvSpPr>
          <p:cNvPr id="34" name="Rectangle 33"/>
          <p:cNvSpPr/>
          <p:nvPr/>
        </p:nvSpPr>
        <p:spPr>
          <a:xfrm>
            <a:off x="8264531" y="6426607"/>
            <a:ext cx="4195379" cy="338554"/>
          </a:xfrm>
          <a:prstGeom prst="rect">
            <a:avLst/>
          </a:prstGeom>
        </p:spPr>
        <p:txBody>
          <a:bodyPr wrap="none">
            <a:spAutoFit/>
          </a:bodyPr>
          <a:lstStyle/>
          <a:p>
            <a:pPr lvl="0"/>
            <a:r>
              <a:rPr lang="en-US" sz="1600" b="1" dirty="0">
                <a:solidFill>
                  <a:srgbClr val="001450"/>
                </a:solidFill>
                <a:latin typeface="Agenda-Bold" panose="02000603040000020004" pitchFamily="2" charset="77"/>
              </a:rPr>
              <a:t>CEDAR PLANK SALMON</a:t>
            </a:r>
            <a:r>
              <a:rPr lang="en-US" sz="1600" dirty="0">
                <a:solidFill>
                  <a:srgbClr val="001450"/>
                </a:solidFill>
                <a:latin typeface="Agenda Light" panose="02000603040000020004" pitchFamily="2" charset="77"/>
              </a:rPr>
              <a:t>   |</a:t>
            </a:r>
            <a:r>
              <a:rPr lang="en-US" sz="1600" b="1" dirty="0">
                <a:solidFill>
                  <a:srgbClr val="001450"/>
                </a:solidFill>
                <a:latin typeface="Agenda-Bold" panose="02000603040000020004" pitchFamily="2" charset="77"/>
              </a:rPr>
              <a:t>  $ 23 </a:t>
            </a:r>
            <a:r>
              <a:rPr lang="en-US" sz="1200" dirty="0">
                <a:solidFill>
                  <a:srgbClr val="001450"/>
                </a:solidFill>
                <a:latin typeface="Agenda-Bold" panose="02000603040000020004" pitchFamily="2" charset="77"/>
              </a:rPr>
              <a:t>per guest</a:t>
            </a:r>
          </a:p>
        </p:txBody>
      </p:sp>
      <p:sp>
        <p:nvSpPr>
          <p:cNvPr id="35" name="Rectangle 34"/>
          <p:cNvSpPr/>
          <p:nvPr/>
        </p:nvSpPr>
        <p:spPr>
          <a:xfrm>
            <a:off x="8286022" y="6697498"/>
            <a:ext cx="2153154" cy="292388"/>
          </a:xfrm>
          <a:prstGeom prst="rect">
            <a:avLst/>
          </a:prstGeom>
        </p:spPr>
        <p:txBody>
          <a:bodyPr wrap="none">
            <a:spAutoFit/>
          </a:bodyPr>
          <a:lstStyle/>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Citrus glaze, lemon aioli </a:t>
            </a:r>
          </a:p>
        </p:txBody>
      </p:sp>
      <p:sp>
        <p:nvSpPr>
          <p:cNvPr id="36" name="Rectangle 35"/>
          <p:cNvSpPr/>
          <p:nvPr/>
        </p:nvSpPr>
        <p:spPr>
          <a:xfrm>
            <a:off x="8264531" y="6960851"/>
            <a:ext cx="4713150" cy="523220"/>
          </a:xfrm>
          <a:prstGeom prst="rect">
            <a:avLst/>
          </a:prstGeom>
        </p:spPr>
        <p:txBody>
          <a:bodyPr wrap="none">
            <a:spAutoFit/>
          </a:bodyPr>
          <a:lstStyle/>
          <a:p>
            <a:r>
              <a:rPr lang="en-US" sz="1600" b="1" dirty="0">
                <a:solidFill>
                  <a:srgbClr val="001450"/>
                </a:solidFill>
                <a:latin typeface="Agenda-Bold" panose="02000603040000020004" pitchFamily="2" charset="77"/>
              </a:rPr>
              <a:t>ROASTED BEEF TENDERLOIN  </a:t>
            </a:r>
            <a:r>
              <a:rPr lang="en-US" sz="1600" dirty="0">
                <a:solidFill>
                  <a:srgbClr val="001450"/>
                </a:solidFill>
                <a:latin typeface="Agenda Light" panose="02000603040000020004" pitchFamily="2" charset="77"/>
              </a:rPr>
              <a:t>|</a:t>
            </a:r>
            <a:r>
              <a:rPr lang="en-US" sz="1600" b="1" dirty="0">
                <a:solidFill>
                  <a:srgbClr val="001450"/>
                </a:solidFill>
                <a:latin typeface="Agenda-Bold" panose="02000603040000020004" pitchFamily="2" charset="77"/>
              </a:rPr>
              <a:t> $ 25 </a:t>
            </a:r>
            <a:r>
              <a:rPr lang="en-US" sz="1200" dirty="0">
                <a:solidFill>
                  <a:srgbClr val="001450"/>
                </a:solidFill>
                <a:latin typeface="Agenda-Bold" panose="02000603040000020004" pitchFamily="2" charset="77"/>
              </a:rPr>
              <a:t>per guest</a:t>
            </a:r>
          </a:p>
          <a:p>
            <a:pPr lvl="0"/>
            <a:endParaRPr lang="en-US" sz="1200" dirty="0">
              <a:solidFill>
                <a:srgbClr val="001450"/>
              </a:solidFill>
              <a:latin typeface="Agenda-Bold" panose="02000603040000020004" pitchFamily="2" charset="77"/>
            </a:endParaRPr>
          </a:p>
        </p:txBody>
      </p:sp>
      <p:sp>
        <p:nvSpPr>
          <p:cNvPr id="37" name="Rectangle 36"/>
          <p:cNvSpPr/>
          <p:nvPr/>
        </p:nvSpPr>
        <p:spPr>
          <a:xfrm>
            <a:off x="8264531" y="7194051"/>
            <a:ext cx="3028137" cy="292388"/>
          </a:xfrm>
          <a:prstGeom prst="rect">
            <a:avLst/>
          </a:prstGeom>
        </p:spPr>
        <p:txBody>
          <a:bodyPr wrap="none">
            <a:spAutoFit/>
          </a:bodyPr>
          <a:lstStyle/>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Wild mushroom sauté, </a:t>
            </a:r>
            <a:r>
              <a:rPr lang="en-US" sz="1300" dirty="0" err="1">
                <a:solidFill>
                  <a:srgbClr val="545859">
                    <a:lumMod val="50000"/>
                  </a:srgbClr>
                </a:solidFill>
                <a:latin typeface="Agenda Regular" panose="02000603040000020004" pitchFamily="2" charset="77"/>
              </a:rPr>
              <a:t>bernaise</a:t>
            </a:r>
            <a:r>
              <a:rPr lang="en-US" sz="1300" dirty="0">
                <a:solidFill>
                  <a:srgbClr val="545859">
                    <a:lumMod val="50000"/>
                  </a:srgbClr>
                </a:solidFill>
                <a:latin typeface="Agenda Regular" panose="02000603040000020004" pitchFamily="2" charset="77"/>
              </a:rPr>
              <a:t> sauce </a:t>
            </a:r>
          </a:p>
        </p:txBody>
      </p:sp>
      <p:pic>
        <p:nvPicPr>
          <p:cNvPr id="38" name="Picture 37">
            <a:extLst>
              <a:ext uri="{FF2B5EF4-FFF2-40B4-BE49-F238E27FC236}">
                <a16:creationId xmlns:a16="http://schemas.microsoft.com/office/drawing/2014/main" id="{EC0E00F7-9E4C-BE40-8411-BE63AAEA7067}"/>
              </a:ext>
            </a:extLst>
          </p:cNvPr>
          <p:cNvPicPr>
            <a:picLocks noChangeAspect="1"/>
          </p:cNvPicPr>
          <p:nvPr/>
        </p:nvPicPr>
        <p:blipFill>
          <a:blip r:embed="rId5"/>
          <a:srcRect/>
          <a:stretch/>
        </p:blipFill>
        <p:spPr>
          <a:xfrm>
            <a:off x="0" y="10882"/>
            <a:ext cx="1461977" cy="2418080"/>
          </a:xfrm>
          <a:prstGeom prst="rect">
            <a:avLst/>
          </a:prstGeom>
        </p:spPr>
      </p:pic>
    </p:spTree>
    <p:extLst>
      <p:ext uri="{BB962C8B-B14F-4D97-AF65-F5344CB8AC3E}">
        <p14:creationId xmlns:p14="http://schemas.microsoft.com/office/powerpoint/2010/main" val="4243227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te of food and wine glasses&#10;&#10;Description automatically generated with low confidence">
            <a:extLst>
              <a:ext uri="{FF2B5EF4-FFF2-40B4-BE49-F238E27FC236}">
                <a16:creationId xmlns:a16="http://schemas.microsoft.com/office/drawing/2014/main" id="{E6229F51-CA08-D64C-A762-9F8D8CD82A4F}"/>
              </a:ext>
            </a:extLst>
          </p:cNvPr>
          <p:cNvPicPr>
            <a:picLocks noChangeAspect="1"/>
          </p:cNvPicPr>
          <p:nvPr/>
        </p:nvPicPr>
        <p:blipFill>
          <a:blip r:embed="rId2"/>
          <a:stretch>
            <a:fillRect/>
          </a:stretch>
        </p:blipFill>
        <p:spPr>
          <a:xfrm>
            <a:off x="0" y="0"/>
            <a:ext cx="12801600" cy="7772400"/>
          </a:xfrm>
          <a:prstGeom prst="rect">
            <a:avLst/>
          </a:prstGeom>
        </p:spPr>
      </p:pic>
      <p:sp>
        <p:nvSpPr>
          <p:cNvPr id="4" name="TextBox 3">
            <a:extLst>
              <a:ext uri="{FF2B5EF4-FFF2-40B4-BE49-F238E27FC236}">
                <a16:creationId xmlns:a16="http://schemas.microsoft.com/office/drawing/2014/main" id="{C7AF5C94-D8EC-BF4B-88C0-904F3D45E117}"/>
              </a:ext>
            </a:extLst>
          </p:cNvPr>
          <p:cNvSpPr txBox="1"/>
          <p:nvPr/>
        </p:nvSpPr>
        <p:spPr>
          <a:xfrm>
            <a:off x="2630259" y="1263947"/>
            <a:ext cx="7538519" cy="584775"/>
          </a:xfrm>
          <a:prstGeom prst="rect">
            <a:avLst/>
          </a:prstGeom>
          <a:noFill/>
        </p:spPr>
        <p:txBody>
          <a:bodyPr wrap="square" rtlCol="0" anchor="ctr">
            <a:spAutoFit/>
          </a:bodyPr>
          <a:lstStyle/>
          <a:p>
            <a:pPr algn="ctr"/>
            <a:r>
              <a:rPr lang="en-US" sz="3200" spc="300">
                <a:solidFill>
                  <a:schemeClr val="tx1">
                    <a:lumMod val="50000"/>
                  </a:schemeClr>
                </a:solidFill>
                <a:latin typeface="Agenda Light" panose="02000603040000020004" pitchFamily="2" charset="77"/>
              </a:rPr>
              <a:t>DINNER</a:t>
            </a:r>
          </a:p>
        </p:txBody>
      </p:sp>
      <p:sp>
        <p:nvSpPr>
          <p:cNvPr id="5" name="TextBox 4">
            <a:extLst>
              <a:ext uri="{FF2B5EF4-FFF2-40B4-BE49-F238E27FC236}">
                <a16:creationId xmlns:a16="http://schemas.microsoft.com/office/drawing/2014/main" id="{3967EBDE-2859-7949-BB32-DD68F51A9BFD}"/>
              </a:ext>
            </a:extLst>
          </p:cNvPr>
          <p:cNvSpPr txBox="1"/>
          <p:nvPr/>
        </p:nvSpPr>
        <p:spPr>
          <a:xfrm>
            <a:off x="2631540" y="771181"/>
            <a:ext cx="7538519" cy="276999"/>
          </a:xfrm>
          <a:prstGeom prst="rect">
            <a:avLst/>
          </a:prstGeom>
          <a:noFill/>
        </p:spPr>
        <p:txBody>
          <a:bodyPr wrap="square" rtlCol="0" anchor="ctr">
            <a:spAutoFit/>
          </a:bodyPr>
          <a:lstStyle/>
          <a:p>
            <a:pPr algn="ctr"/>
            <a:r>
              <a:rPr lang="en-US" sz="1200" spc="300">
                <a:solidFill>
                  <a:schemeClr val="tx1">
                    <a:lumMod val="50000"/>
                  </a:schemeClr>
                </a:solidFill>
                <a:latin typeface="Agenda-Medium" panose="02000603040000020004" pitchFamily="2" charset="77"/>
              </a:rPr>
              <a:t>CATERING AT CROWNE PLAZA</a:t>
            </a:r>
          </a:p>
        </p:txBody>
      </p:sp>
      <p:cxnSp>
        <p:nvCxnSpPr>
          <p:cNvPr id="6" name="Straight Connector 5">
            <a:extLst>
              <a:ext uri="{FF2B5EF4-FFF2-40B4-BE49-F238E27FC236}">
                <a16:creationId xmlns:a16="http://schemas.microsoft.com/office/drawing/2014/main" id="{E0F6BB8E-568F-D147-8FBA-203B2EF7E9E2}"/>
              </a:ext>
            </a:extLst>
          </p:cNvPr>
          <p:cNvCxnSpPr/>
          <p:nvPr/>
        </p:nvCxnSpPr>
        <p:spPr>
          <a:xfrm>
            <a:off x="4950647" y="1042297"/>
            <a:ext cx="2897746"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572B779-1E4C-41A9-A45D-29B94E0687D2}"/>
              </a:ext>
            </a:extLst>
          </p:cNvPr>
          <p:cNvSpPr>
            <a:spLocks noGrp="1"/>
          </p:cNvSpPr>
          <p:nvPr>
            <p:ph type="sldNum" sz="quarter" idx="12"/>
          </p:nvPr>
        </p:nvSpPr>
        <p:spPr/>
        <p:txBody>
          <a:bodyPr/>
          <a:lstStyle/>
          <a:p>
            <a:fld id="{259BA683-ED57-A245-A1B0-0A2DEED8498B}" type="slidenum">
              <a:rPr lang="en-US" smtClean="0"/>
              <a:t>21</a:t>
            </a:fld>
            <a:endParaRPr lang="en-US"/>
          </a:p>
        </p:txBody>
      </p:sp>
    </p:spTree>
    <p:extLst>
      <p:ext uri="{BB962C8B-B14F-4D97-AF65-F5344CB8AC3E}">
        <p14:creationId xmlns:p14="http://schemas.microsoft.com/office/powerpoint/2010/main" val="2103062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D1310C-BFF7-F646-A7F9-5D8ECFCE2308}"/>
              </a:ext>
            </a:extLst>
          </p:cNvPr>
          <p:cNvSpPr txBox="1"/>
          <p:nvPr/>
        </p:nvSpPr>
        <p:spPr>
          <a:xfrm>
            <a:off x="487208" y="941676"/>
            <a:ext cx="7538519" cy="276999"/>
          </a:xfrm>
          <a:prstGeom prst="rect">
            <a:avLst/>
          </a:prstGeom>
          <a:noFill/>
        </p:spPr>
        <p:txBody>
          <a:bodyPr wrap="square" rtlCol="0" anchor="ctr">
            <a:spAutoFit/>
          </a:bodyPr>
          <a:lstStyle/>
          <a:p>
            <a:r>
              <a:rPr lang="en-US" sz="1200" spc="300">
                <a:solidFill>
                  <a:schemeClr val="bg1"/>
                </a:solidFill>
                <a:latin typeface="Agenda-Medium" panose="02000603040000020004" pitchFamily="2" charset="77"/>
              </a:rPr>
              <a:t>COFFEE + BIGELOW TEAS   |   ORANGE + CRANBERRY JUICE</a:t>
            </a:r>
          </a:p>
        </p:txBody>
      </p:sp>
      <p:pic>
        <p:nvPicPr>
          <p:cNvPr id="7" name="Picture 6">
            <a:extLst>
              <a:ext uri="{FF2B5EF4-FFF2-40B4-BE49-F238E27FC236}">
                <a16:creationId xmlns:a16="http://schemas.microsoft.com/office/drawing/2014/main" id="{21270A89-2BFA-DE4D-B2CD-152779AA9EFA}"/>
              </a:ext>
            </a:extLst>
          </p:cNvPr>
          <p:cNvPicPr>
            <a:picLocks noChangeAspect="1"/>
          </p:cNvPicPr>
          <p:nvPr/>
        </p:nvPicPr>
        <p:blipFill>
          <a:blip r:embed="rId2"/>
          <a:srcRect/>
          <a:stretch/>
        </p:blipFill>
        <p:spPr>
          <a:xfrm>
            <a:off x="1144" y="0"/>
            <a:ext cx="3757189" cy="7772399"/>
          </a:xfrm>
          <a:prstGeom prst="rect">
            <a:avLst/>
          </a:prstGeom>
        </p:spPr>
      </p:pic>
      <p:sp>
        <p:nvSpPr>
          <p:cNvPr id="3" name="TextBox 2">
            <a:extLst>
              <a:ext uri="{FF2B5EF4-FFF2-40B4-BE49-F238E27FC236}">
                <a16:creationId xmlns:a16="http://schemas.microsoft.com/office/drawing/2014/main" id="{52015A59-1571-9548-A187-43BBA3BC9A03}"/>
              </a:ext>
            </a:extLst>
          </p:cNvPr>
          <p:cNvSpPr txBox="1"/>
          <p:nvPr/>
        </p:nvSpPr>
        <p:spPr>
          <a:xfrm>
            <a:off x="4128992" y="2324508"/>
            <a:ext cx="3896735" cy="3016210"/>
          </a:xfrm>
          <a:prstGeom prst="rect">
            <a:avLst/>
          </a:prstGeom>
          <a:noFill/>
        </p:spPr>
        <p:txBody>
          <a:bodyPr wrap="square" rtlCol="0">
            <a:spAutoFit/>
          </a:bodyPr>
          <a:lstStyle/>
          <a:p>
            <a:pPr>
              <a:spcAft>
                <a:spcPts val="400"/>
              </a:spcAft>
            </a:pPr>
            <a:r>
              <a:rPr lang="en-US" sz="1400" i="1" dirty="0">
                <a:solidFill>
                  <a:schemeClr val="tx1">
                    <a:lumMod val="50000"/>
                  </a:schemeClr>
                </a:solidFill>
                <a:latin typeface="Agenda RegularItalic" panose="02000603040000020004" pitchFamily="2" charset="77"/>
              </a:rPr>
              <a:t>Choice of Two Starters: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Soup Du Jour </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Citrus Roasted Beet Salad~ arugula, candied pecans, goat cheese, white balsamic vinaigrette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Classic Caesar~ hearts of romaine, sourdough croutons, shaved parmesan cheese, Caesar dressing</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Thai Citrus Salad~ </a:t>
            </a:r>
            <a:r>
              <a:rPr lang="en-US" sz="1300" dirty="0" err="1">
                <a:solidFill>
                  <a:schemeClr val="tx1">
                    <a:lumMod val="50000"/>
                  </a:schemeClr>
                </a:solidFill>
                <a:latin typeface="Agenda Regular" panose="02000603040000020004" pitchFamily="2" charset="77"/>
              </a:rPr>
              <a:t>napa</a:t>
            </a:r>
            <a:r>
              <a:rPr lang="en-US" sz="1300" dirty="0">
                <a:solidFill>
                  <a:schemeClr val="tx1">
                    <a:lumMod val="50000"/>
                  </a:schemeClr>
                </a:solidFill>
                <a:latin typeface="Agenda Regular" panose="02000603040000020004" pitchFamily="2" charset="77"/>
              </a:rPr>
              <a:t> cabbage, snow peas, cilantro, mandarin oranges, cashews, toasted sesame vinaigrette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Market Salad~ feta, candied walnuts, cucumber, radish, lemon herb vinaigrette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Mixed Baby Greens~ julienne carrots, cucumber, baby tomatoes, radish, balsamic vinaigrette, ranch</a:t>
            </a:r>
            <a:endParaRPr lang="en-US" sz="900" dirty="0">
              <a:solidFill>
                <a:schemeClr val="tx1">
                  <a:lumMod val="50000"/>
                </a:schemeClr>
              </a:solidFill>
              <a:latin typeface="Agenda Regular" panose="02000603040000020004" pitchFamily="2" charset="77"/>
            </a:endParaRPr>
          </a:p>
        </p:txBody>
      </p:sp>
      <p:sp>
        <p:nvSpPr>
          <p:cNvPr id="4" name="TextBox 3">
            <a:extLst>
              <a:ext uri="{FF2B5EF4-FFF2-40B4-BE49-F238E27FC236}">
                <a16:creationId xmlns:a16="http://schemas.microsoft.com/office/drawing/2014/main" id="{16429344-C393-0B4C-8DC9-2B3FC946EF36}"/>
              </a:ext>
            </a:extLst>
          </p:cNvPr>
          <p:cNvSpPr txBox="1"/>
          <p:nvPr/>
        </p:nvSpPr>
        <p:spPr>
          <a:xfrm>
            <a:off x="4446842" y="807070"/>
            <a:ext cx="7538519" cy="584775"/>
          </a:xfrm>
          <a:prstGeom prst="rect">
            <a:avLst/>
          </a:prstGeom>
          <a:noFill/>
        </p:spPr>
        <p:txBody>
          <a:bodyPr wrap="square" rtlCol="0" anchor="ctr">
            <a:spAutoFit/>
          </a:bodyPr>
          <a:lstStyle/>
          <a:p>
            <a:pPr algn="ctr"/>
            <a:r>
              <a:rPr lang="en-US" sz="3200" spc="300">
                <a:solidFill>
                  <a:schemeClr val="bg2">
                    <a:lumMod val="25000"/>
                  </a:schemeClr>
                </a:solidFill>
                <a:latin typeface="Agenda Light" panose="02000603040000020004" pitchFamily="2" charset="77"/>
              </a:rPr>
              <a:t>DINNER BUFFET</a:t>
            </a:r>
          </a:p>
        </p:txBody>
      </p:sp>
      <p:sp>
        <p:nvSpPr>
          <p:cNvPr id="5" name="TextBox 4">
            <a:extLst>
              <a:ext uri="{FF2B5EF4-FFF2-40B4-BE49-F238E27FC236}">
                <a16:creationId xmlns:a16="http://schemas.microsoft.com/office/drawing/2014/main" id="{00563119-F146-4C4F-BEEF-720F1C5B5CE8}"/>
              </a:ext>
            </a:extLst>
          </p:cNvPr>
          <p:cNvSpPr txBox="1"/>
          <p:nvPr/>
        </p:nvSpPr>
        <p:spPr>
          <a:xfrm>
            <a:off x="4448123" y="398384"/>
            <a:ext cx="7538519" cy="292388"/>
          </a:xfrm>
          <a:prstGeom prst="rect">
            <a:avLst/>
          </a:prstGeom>
          <a:noFill/>
        </p:spPr>
        <p:txBody>
          <a:bodyPr wrap="square" rtlCol="0" anchor="ctr">
            <a:spAutoFit/>
          </a:bodyPr>
          <a:lstStyle/>
          <a:p>
            <a:pPr algn="ctr"/>
            <a:r>
              <a:rPr lang="en-US" sz="1300" spc="300">
                <a:solidFill>
                  <a:schemeClr val="bg2">
                    <a:lumMod val="25000"/>
                  </a:schemeClr>
                </a:solidFill>
                <a:latin typeface="Agenda-Medium" panose="02000603040000020004" pitchFamily="2" charset="77"/>
              </a:rPr>
              <a:t>DINNER</a:t>
            </a:r>
          </a:p>
        </p:txBody>
      </p:sp>
      <p:cxnSp>
        <p:nvCxnSpPr>
          <p:cNvPr id="6" name="Straight Connector 5">
            <a:extLst>
              <a:ext uri="{FF2B5EF4-FFF2-40B4-BE49-F238E27FC236}">
                <a16:creationId xmlns:a16="http://schemas.microsoft.com/office/drawing/2014/main" id="{2D602721-F3D2-3B4C-B9B8-048BAB38F44F}"/>
              </a:ext>
            </a:extLst>
          </p:cNvPr>
          <p:cNvCxnSpPr>
            <a:cxnSpLocks/>
          </p:cNvCxnSpPr>
          <p:nvPr/>
        </p:nvCxnSpPr>
        <p:spPr>
          <a:xfrm>
            <a:off x="7572334" y="677194"/>
            <a:ext cx="1223319"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8E4E025-A371-5F48-8A3F-69A66F5D2C71}"/>
              </a:ext>
            </a:extLst>
          </p:cNvPr>
          <p:cNvSpPr txBox="1"/>
          <p:nvPr/>
        </p:nvSpPr>
        <p:spPr>
          <a:xfrm>
            <a:off x="4128991" y="1975026"/>
            <a:ext cx="3578409"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THE POINT FERMIN </a:t>
            </a:r>
            <a:endParaRPr lang="en-US" sz="1200" dirty="0">
              <a:solidFill>
                <a:schemeClr val="accent3"/>
              </a:solidFill>
              <a:latin typeface="Agenda-Bold" panose="02000603040000020004" pitchFamily="2" charset="77"/>
            </a:endParaRPr>
          </a:p>
        </p:txBody>
      </p:sp>
      <p:sp>
        <p:nvSpPr>
          <p:cNvPr id="9" name="TextBox 8">
            <a:extLst>
              <a:ext uri="{FF2B5EF4-FFF2-40B4-BE49-F238E27FC236}">
                <a16:creationId xmlns:a16="http://schemas.microsoft.com/office/drawing/2014/main" id="{4FF9FCC3-28D4-E245-86D8-7035F5D4FD71}"/>
              </a:ext>
            </a:extLst>
          </p:cNvPr>
          <p:cNvSpPr txBox="1"/>
          <p:nvPr/>
        </p:nvSpPr>
        <p:spPr>
          <a:xfrm>
            <a:off x="4104399" y="5755730"/>
            <a:ext cx="3945919" cy="2247731"/>
          </a:xfrm>
          <a:prstGeom prst="rect">
            <a:avLst/>
          </a:prstGeom>
          <a:noFill/>
        </p:spPr>
        <p:txBody>
          <a:bodyPr wrap="square" numCol="2"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Sweet potato gratin</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Roasted seasonal vegetables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Grilled asparagus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Roasted fingerling potatoes</a:t>
            </a:r>
          </a:p>
          <a:p>
            <a:pPr marL="285750" indent="-285750">
              <a:spcAft>
                <a:spcPts val="400"/>
              </a:spcAft>
              <a:buFont typeface="Meiryo Bold"/>
              <a:buChar char="▸"/>
            </a:pPr>
            <a:endParaRPr lang="en-US" sz="1300" dirty="0">
              <a:solidFill>
                <a:schemeClr val="tx1">
                  <a:lumMod val="50000"/>
                </a:schemeClr>
              </a:solidFill>
              <a:latin typeface="Agenda Regular" panose="02000603040000020004" pitchFamily="2" charset="77"/>
            </a:endParaRPr>
          </a:p>
          <a:p>
            <a:pPr marL="285750" indent="-285750">
              <a:spcAft>
                <a:spcPts val="400"/>
              </a:spcAft>
              <a:buFont typeface="Meiryo Bold"/>
              <a:buChar char="▸"/>
            </a:pPr>
            <a:endParaRPr lang="en-US" sz="1300" dirty="0">
              <a:solidFill>
                <a:schemeClr val="tx1">
                  <a:lumMod val="50000"/>
                </a:schemeClr>
              </a:solidFill>
              <a:latin typeface="Agenda Regular" panose="02000603040000020004" pitchFamily="2" charset="77"/>
            </a:endParaRPr>
          </a:p>
          <a:p>
            <a:pPr marL="285750" indent="-285750">
              <a:spcAft>
                <a:spcPts val="400"/>
              </a:spcAft>
              <a:buFont typeface="Meiryo Bold"/>
              <a:buChar char="▸"/>
            </a:pPr>
            <a:endParaRPr lang="en-US" sz="1300" dirty="0">
              <a:solidFill>
                <a:schemeClr val="tx1">
                  <a:lumMod val="50000"/>
                </a:schemeClr>
              </a:solidFill>
              <a:latin typeface="Agenda Regular" panose="02000603040000020004" pitchFamily="2" charset="77"/>
            </a:endParaRP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Yukon gold mashed potatoes</a:t>
            </a:r>
            <a:endParaRPr lang="en-US" sz="1300" dirty="0">
              <a:solidFill>
                <a:srgbClr val="545859">
                  <a:lumMod val="50000"/>
                </a:srgbClr>
              </a:solidFill>
              <a:latin typeface="Agenda Regular" panose="02000603040000020004" pitchFamily="2" charset="77"/>
            </a:endParaRPr>
          </a:p>
          <a:p>
            <a:pPr marL="285750" lvl="0" indent="-285750">
              <a:spcAft>
                <a:spcPts val="400"/>
              </a:spcAft>
              <a:buFont typeface="Meiryo Bold"/>
              <a:buChar char="▸"/>
              <a:defRPr/>
            </a:pPr>
            <a:r>
              <a:rPr lang="en-US" sz="1300" dirty="0">
                <a:solidFill>
                  <a:srgbClr val="545859">
                    <a:lumMod val="50000"/>
                  </a:srgbClr>
                </a:solidFill>
                <a:latin typeface="Agenda Regular" panose="02000603040000020004" pitchFamily="2" charset="77"/>
              </a:rPr>
              <a:t>Roasted </a:t>
            </a:r>
            <a:r>
              <a:rPr lang="en-US" sz="1300" dirty="0" err="1">
                <a:solidFill>
                  <a:srgbClr val="545859">
                    <a:lumMod val="50000"/>
                  </a:srgbClr>
                </a:solidFill>
                <a:latin typeface="Agenda Regular" panose="02000603040000020004" pitchFamily="2" charset="77"/>
              </a:rPr>
              <a:t>brussels</a:t>
            </a:r>
            <a:r>
              <a:rPr lang="en-US" sz="1300" dirty="0">
                <a:solidFill>
                  <a:srgbClr val="545859">
                    <a:lumMod val="50000"/>
                  </a:srgbClr>
                </a:solidFill>
                <a:latin typeface="Agenda Regular" panose="02000603040000020004" pitchFamily="2" charset="77"/>
              </a:rPr>
              <a:t> sprouts</a:t>
            </a:r>
          </a:p>
          <a:p>
            <a:pPr marL="285750" lvl="0" indent="-285750">
              <a:spcAft>
                <a:spcPts val="400"/>
              </a:spcAft>
              <a:buFont typeface="Meiryo Bold"/>
              <a:buChar char="▸"/>
              <a:defRPr/>
            </a:pPr>
            <a:r>
              <a:rPr lang="en-US" sz="1300" dirty="0">
                <a:solidFill>
                  <a:srgbClr val="545859">
                    <a:lumMod val="50000"/>
                  </a:srgbClr>
                </a:solidFill>
                <a:latin typeface="Agenda Regular" panose="02000603040000020004" pitchFamily="2" charset="77"/>
              </a:rPr>
              <a:t>Israeli couscous </a:t>
            </a:r>
          </a:p>
          <a:p>
            <a:pPr marL="285750" lvl="0" indent="-285750">
              <a:spcAft>
                <a:spcPts val="400"/>
              </a:spcAft>
              <a:buFont typeface="Meiryo Bold"/>
              <a:buChar char="▸"/>
              <a:defRPr/>
            </a:pPr>
            <a:r>
              <a:rPr lang="en-US" sz="1300" dirty="0">
                <a:solidFill>
                  <a:srgbClr val="545859">
                    <a:lumMod val="50000"/>
                  </a:srgbClr>
                </a:solidFill>
                <a:latin typeface="Agenda Regular" panose="02000603040000020004" pitchFamily="2" charset="77"/>
              </a:rPr>
              <a:t>Wild rice</a:t>
            </a:r>
          </a:p>
          <a:p>
            <a:pPr marL="285750" indent="-285750">
              <a:spcAft>
                <a:spcPts val="400"/>
              </a:spcAft>
              <a:buFont typeface="Meiryo Bold"/>
              <a:buChar char="▸"/>
            </a:pPr>
            <a:endParaRPr lang="en-US" sz="1300" dirty="0">
              <a:solidFill>
                <a:schemeClr val="tx1">
                  <a:lumMod val="50000"/>
                </a:schemeClr>
              </a:solidFill>
              <a:latin typeface="Agenda Regular" panose="02000603040000020004" pitchFamily="2" charset="77"/>
            </a:endParaRPr>
          </a:p>
        </p:txBody>
      </p:sp>
      <p:sp>
        <p:nvSpPr>
          <p:cNvPr id="10" name="TextBox 9">
            <a:extLst>
              <a:ext uri="{FF2B5EF4-FFF2-40B4-BE49-F238E27FC236}">
                <a16:creationId xmlns:a16="http://schemas.microsoft.com/office/drawing/2014/main" id="{4F771DFE-4DA4-4B49-A1D8-FDB5B6517EBC}"/>
              </a:ext>
            </a:extLst>
          </p:cNvPr>
          <p:cNvSpPr txBox="1"/>
          <p:nvPr/>
        </p:nvSpPr>
        <p:spPr>
          <a:xfrm>
            <a:off x="4079807" y="5417176"/>
            <a:ext cx="3676776" cy="338554"/>
          </a:xfrm>
          <a:prstGeom prst="rect">
            <a:avLst/>
          </a:prstGeom>
          <a:noFill/>
        </p:spPr>
        <p:txBody>
          <a:bodyPr wrap="square" rtlCol="0">
            <a:spAutoFit/>
          </a:bodyPr>
          <a:lstStyle/>
          <a:p>
            <a:pPr>
              <a:spcAft>
                <a:spcPts val="400"/>
              </a:spcAft>
            </a:pPr>
            <a:r>
              <a:rPr lang="en-US" sz="1400" i="1" dirty="0">
                <a:solidFill>
                  <a:schemeClr val="tx1">
                    <a:lumMod val="50000"/>
                  </a:schemeClr>
                </a:solidFill>
                <a:latin typeface="Agenda RegularItalic" panose="02000603040000020004" pitchFamily="2" charset="77"/>
              </a:rPr>
              <a:t>Choice of Two Sides</a:t>
            </a:r>
            <a:r>
              <a:rPr lang="en-US" sz="1600" i="1" dirty="0">
                <a:solidFill>
                  <a:schemeClr val="tx1">
                    <a:lumMod val="50000"/>
                  </a:schemeClr>
                </a:solidFill>
                <a:latin typeface="Agenda RegularItalic" panose="02000603040000020004" pitchFamily="2" charset="77"/>
              </a:rPr>
              <a:t>:</a:t>
            </a:r>
          </a:p>
        </p:txBody>
      </p:sp>
      <p:sp>
        <p:nvSpPr>
          <p:cNvPr id="13" name="TextBox 12">
            <a:extLst>
              <a:ext uri="{FF2B5EF4-FFF2-40B4-BE49-F238E27FC236}">
                <a16:creationId xmlns:a16="http://schemas.microsoft.com/office/drawing/2014/main" id="{CAE882BC-ED2B-0140-AD55-DDA803DDA3A6}"/>
              </a:ext>
            </a:extLst>
          </p:cNvPr>
          <p:cNvSpPr txBox="1"/>
          <p:nvPr/>
        </p:nvSpPr>
        <p:spPr>
          <a:xfrm>
            <a:off x="8220364" y="2379925"/>
            <a:ext cx="4094027" cy="5242461"/>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Eggplant Lasagna~  roasted tomato, ricotta, tomato basil</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Hickory-Smoked Pork Loin~ mustard BBQ, golden pineapple salsa</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Pan-Seared Seabass~ orange </a:t>
            </a:r>
            <a:r>
              <a:rPr lang="en-US" sz="1300" dirty="0" err="1">
                <a:solidFill>
                  <a:schemeClr val="tx1">
                    <a:lumMod val="50000"/>
                  </a:schemeClr>
                </a:solidFill>
                <a:latin typeface="Agenda Regular" panose="02000603040000020004" pitchFamily="2" charset="77"/>
              </a:rPr>
              <a:t>beurre</a:t>
            </a:r>
            <a:r>
              <a:rPr lang="en-US" sz="1300" dirty="0">
                <a:solidFill>
                  <a:schemeClr val="tx1">
                    <a:lumMod val="50000"/>
                  </a:schemeClr>
                </a:solidFill>
                <a:latin typeface="Agenda Regular" panose="02000603040000020004" pitchFamily="2" charset="77"/>
              </a:rPr>
              <a:t> blanc, balsamic reduction</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Pan-Roasted Salmon~ butter braised radishes, salsa </a:t>
            </a:r>
            <a:r>
              <a:rPr lang="en-US" sz="1300" dirty="0" err="1">
                <a:solidFill>
                  <a:schemeClr val="tx1">
                    <a:lumMod val="50000"/>
                  </a:schemeClr>
                </a:solidFill>
                <a:latin typeface="Agenda Regular" panose="02000603040000020004" pitchFamily="2" charset="77"/>
              </a:rPr>
              <a:t>verde</a:t>
            </a:r>
            <a:endParaRPr lang="en-US" sz="1300" dirty="0">
              <a:solidFill>
                <a:schemeClr val="tx1">
                  <a:lumMod val="50000"/>
                </a:schemeClr>
              </a:solidFill>
              <a:latin typeface="Agenda Regular" panose="02000603040000020004" pitchFamily="2" charset="77"/>
            </a:endParaRP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Roasted Beef Tenderloin~ red wine demi-glace</a:t>
            </a:r>
          </a:p>
          <a:p>
            <a:pPr marL="285750" lvl="0" indent="-285750">
              <a:spcAft>
                <a:spcPts val="400"/>
              </a:spcAft>
              <a:buFont typeface="Meiryo Bold"/>
              <a:buChar char="▸"/>
              <a:defRPr/>
            </a:pPr>
            <a:r>
              <a:rPr lang="en-US" sz="1300" dirty="0">
                <a:solidFill>
                  <a:srgbClr val="545859">
                    <a:lumMod val="50000"/>
                  </a:srgbClr>
                </a:solidFill>
                <a:latin typeface="Agenda Regular" panose="02000603040000020004" pitchFamily="2" charset="77"/>
              </a:rPr>
              <a:t>Roasted Breast of Chicken~ creamy garlic sauce</a:t>
            </a:r>
          </a:p>
          <a:p>
            <a:pPr marL="285750" lvl="0" indent="-285750">
              <a:spcAft>
                <a:spcPts val="400"/>
              </a:spcAft>
              <a:buFont typeface="Meiryo Bold"/>
              <a:buChar char="▸"/>
              <a:defRPr/>
            </a:pPr>
            <a:r>
              <a:rPr lang="en-US" sz="1300" dirty="0">
                <a:solidFill>
                  <a:srgbClr val="545859">
                    <a:lumMod val="50000"/>
                  </a:srgbClr>
                </a:solidFill>
                <a:latin typeface="Agenda Regular" panose="02000603040000020004" pitchFamily="2" charset="77"/>
              </a:rPr>
              <a:t>Braised Short Ribs~ bordelaise sauce, crispy onions </a:t>
            </a:r>
          </a:p>
          <a:p>
            <a:pPr>
              <a:spcAft>
                <a:spcPts val="800"/>
              </a:spcAft>
            </a:pPr>
            <a:endParaRPr lang="en-US" sz="1300" dirty="0">
              <a:solidFill>
                <a:schemeClr val="tx1">
                  <a:lumMod val="50000"/>
                </a:schemeClr>
              </a:solidFill>
              <a:latin typeface="Agenda Regular" panose="02000603040000020004" pitchFamily="2" charset="77"/>
            </a:endParaRPr>
          </a:p>
          <a:p>
            <a:pPr lvl="0">
              <a:spcAft>
                <a:spcPts val="400"/>
              </a:spcAft>
              <a:defRPr/>
            </a:pPr>
            <a:r>
              <a:rPr lang="en-US" sz="1400" b="1" dirty="0">
                <a:solidFill>
                  <a:srgbClr val="001450"/>
                </a:solidFill>
                <a:latin typeface="Agenda-Bold" panose="02000603040000020004" pitchFamily="2" charset="77"/>
              </a:rPr>
              <a:t>Choice of One Entrée – </a:t>
            </a:r>
            <a:r>
              <a:rPr lang="en-US" sz="1200" b="1" dirty="0">
                <a:solidFill>
                  <a:srgbClr val="001450"/>
                </a:solidFill>
                <a:latin typeface="Agenda-Bold" panose="02000603040000020004" pitchFamily="2" charset="77"/>
              </a:rPr>
              <a:t>$65 </a:t>
            </a:r>
            <a:r>
              <a:rPr lang="en-US" sz="1200" dirty="0">
                <a:solidFill>
                  <a:srgbClr val="001450"/>
                </a:solidFill>
                <a:latin typeface="Agenda-Bold" panose="02000603040000020004" pitchFamily="2" charset="77"/>
              </a:rPr>
              <a:t>per guest</a:t>
            </a:r>
            <a:endParaRPr lang="en-US" sz="1200" b="1" dirty="0">
              <a:solidFill>
                <a:schemeClr val="accent3"/>
              </a:solidFill>
              <a:latin typeface="Agenda-Bold" panose="02000603040000020004" pitchFamily="2" charset="77"/>
            </a:endParaRPr>
          </a:p>
          <a:p>
            <a:pPr lvl="0">
              <a:spcAft>
                <a:spcPts val="400"/>
              </a:spcAft>
              <a:defRPr/>
            </a:pPr>
            <a:r>
              <a:rPr lang="en-US" sz="1400" b="1" dirty="0">
                <a:solidFill>
                  <a:schemeClr val="accent3"/>
                </a:solidFill>
                <a:latin typeface="Agenda-Bold" panose="02000603040000020004" pitchFamily="2" charset="77"/>
              </a:rPr>
              <a:t>Choice of Two Entrées – </a:t>
            </a:r>
            <a:r>
              <a:rPr lang="en-US" sz="1200" b="1" dirty="0">
                <a:solidFill>
                  <a:schemeClr val="accent3"/>
                </a:solidFill>
                <a:latin typeface="Agenda-Bold" panose="02000603040000020004" pitchFamily="2" charset="77"/>
              </a:rPr>
              <a:t>$75 </a:t>
            </a:r>
            <a:r>
              <a:rPr lang="en-US" sz="1200" dirty="0">
                <a:solidFill>
                  <a:schemeClr val="accent3"/>
                </a:solidFill>
                <a:latin typeface="Agenda-Bold" panose="02000603040000020004" pitchFamily="2" charset="77"/>
              </a:rPr>
              <a:t>per guest</a:t>
            </a:r>
          </a:p>
          <a:p>
            <a:pPr lvl="0">
              <a:spcAft>
                <a:spcPts val="400"/>
              </a:spcAft>
              <a:defRPr/>
            </a:pPr>
            <a:endParaRPr kumimoji="0" lang="en-US" sz="1400" b="1" u="none" strike="noStrike" kern="1200" cap="none" spc="0" normalizeH="0" baseline="0" noProof="0" dirty="0">
              <a:ln>
                <a:noFill/>
              </a:ln>
              <a:solidFill>
                <a:schemeClr val="accent3"/>
              </a:solidFill>
              <a:effectLst/>
              <a:uLnTx/>
              <a:uFillTx/>
              <a:latin typeface="Agenda-Bold" panose="02000603040000020004" pitchFamily="2" charset="77"/>
            </a:endParaRPr>
          </a:p>
          <a:p>
            <a:pPr>
              <a:spcAft>
                <a:spcPts val="800"/>
              </a:spcAft>
            </a:pPr>
            <a:r>
              <a:rPr lang="en-US" sz="1400" b="1" dirty="0">
                <a:solidFill>
                  <a:schemeClr val="accent3"/>
                </a:solidFill>
                <a:latin typeface="Agenda-Bold" panose="02000603040000020004" pitchFamily="2" charset="77"/>
              </a:rPr>
              <a:t>MEAL ADD-ONS:</a:t>
            </a:r>
            <a:endParaRPr lang="en-US" sz="1400" dirty="0">
              <a:solidFill>
                <a:schemeClr val="tx1">
                  <a:lumMod val="50000"/>
                </a:schemeClr>
              </a:solidFill>
              <a:latin typeface="Agenda Regular" panose="02000603040000020004" pitchFamily="2" charset="77"/>
            </a:endParaRPr>
          </a:p>
          <a:p>
            <a:pPr marL="285750" marR="0" lvl="0" indent="-285750" algn="l" defTabSz="457200" rtl="0" eaLnBrk="1" fontAlgn="auto" latinLnBrk="0" hangingPunct="1">
              <a:lnSpc>
                <a:spcPct val="100000"/>
              </a:lnSpc>
              <a:spcBef>
                <a:spcPts val="0"/>
              </a:spcBef>
              <a:spcAft>
                <a:spcPts val="400"/>
              </a:spcAft>
              <a:buClrTx/>
              <a:buSzTx/>
              <a:buFont typeface="Meiryo Bold"/>
              <a:buChar char="▸"/>
              <a:tabLst/>
              <a:defRPr/>
            </a:pP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Add third starter: +$</a:t>
            </a:r>
            <a:r>
              <a:rPr lang="en-US" sz="1300" dirty="0">
                <a:solidFill>
                  <a:srgbClr val="545859">
                    <a:lumMod val="50000"/>
                  </a:srgbClr>
                </a:solidFill>
                <a:latin typeface="Agenda Regular" panose="02000603040000020004" pitchFamily="2" charset="77"/>
              </a:rPr>
              <a:t>8</a:t>
            </a:r>
            <a:r>
              <a:rPr kumimoji="0" lang="en-US" sz="1300" b="0" i="0" u="none" strike="noStrike" kern="1200" cap="none" spc="0" normalizeH="0" baseline="0" noProof="0" dirty="0">
                <a:ln>
                  <a:noFill/>
                </a:ln>
                <a:solidFill>
                  <a:srgbClr val="545859">
                    <a:lumMod val="50000"/>
                  </a:srgbClr>
                </a:solidFill>
                <a:effectLst/>
                <a:uLnTx/>
                <a:uFillTx/>
                <a:latin typeface="Agenda Regular" panose="02000603040000020004" pitchFamily="2" charset="77"/>
                <a:ea typeface="+mn-ea"/>
                <a:cs typeface="+mn-cs"/>
              </a:rPr>
              <a:t> per guest</a:t>
            </a:r>
          </a:p>
          <a:p>
            <a:pPr marL="285750" marR="0" lvl="0" indent="-285750" algn="l" defTabSz="457200" rtl="0" eaLnBrk="1" fontAlgn="auto" latinLnBrk="0" hangingPunct="1">
              <a:lnSpc>
                <a:spcPct val="100000"/>
              </a:lnSpc>
              <a:spcBef>
                <a:spcPts val="0"/>
              </a:spcBef>
              <a:spcAft>
                <a:spcPts val="400"/>
              </a:spcAft>
              <a:buClrTx/>
              <a:buSzTx/>
              <a:buFont typeface="Meiryo Bold"/>
              <a:buChar char="▸"/>
              <a:tabLst/>
              <a:defRPr/>
            </a:pPr>
            <a:r>
              <a:rPr lang="en-US" sz="1300" dirty="0">
                <a:solidFill>
                  <a:srgbClr val="545859">
                    <a:lumMod val="50000"/>
                  </a:srgbClr>
                </a:solidFill>
                <a:latin typeface="Agenda Regular" panose="02000603040000020004" pitchFamily="2" charset="77"/>
              </a:rPr>
              <a:t>Add third side: +$8 per guest</a:t>
            </a:r>
          </a:p>
          <a:p>
            <a:pPr marL="285750" marR="0" lvl="0" indent="-285750" algn="l" defTabSz="457200" rtl="0" eaLnBrk="1" fontAlgn="auto" latinLnBrk="0" hangingPunct="1">
              <a:lnSpc>
                <a:spcPct val="100000"/>
              </a:lnSpc>
              <a:spcBef>
                <a:spcPts val="0"/>
              </a:spcBef>
              <a:spcAft>
                <a:spcPts val="400"/>
              </a:spcAft>
              <a:buClrTx/>
              <a:buSzTx/>
              <a:buFont typeface="Meiryo Bold"/>
              <a:buChar char="▸"/>
              <a:tabLst/>
              <a:defRPr/>
            </a:pPr>
            <a:r>
              <a:rPr lang="en-US" sz="1300" dirty="0">
                <a:solidFill>
                  <a:srgbClr val="545859">
                    <a:lumMod val="50000"/>
                  </a:srgbClr>
                </a:solidFill>
                <a:latin typeface="Agenda Regular" panose="02000603040000020004" pitchFamily="2" charset="77"/>
              </a:rPr>
              <a:t>Add third entrée: +15 per guest</a:t>
            </a:r>
          </a:p>
          <a:p>
            <a:pPr>
              <a:spcAft>
                <a:spcPts val="800"/>
              </a:spcAft>
            </a:pPr>
            <a:endParaRPr lang="en-US" sz="1400" dirty="0">
              <a:solidFill>
                <a:schemeClr val="tx1">
                  <a:lumMod val="50000"/>
                </a:schemeClr>
              </a:solidFill>
              <a:latin typeface="Agenda Regular" panose="02000603040000020004" pitchFamily="2" charset="77"/>
            </a:endParaRPr>
          </a:p>
        </p:txBody>
      </p:sp>
      <p:sp>
        <p:nvSpPr>
          <p:cNvPr id="14" name="TextBox 13">
            <a:extLst>
              <a:ext uri="{FF2B5EF4-FFF2-40B4-BE49-F238E27FC236}">
                <a16:creationId xmlns:a16="http://schemas.microsoft.com/office/drawing/2014/main" id="{742F8E17-B026-154D-AA40-AC5D99A1F318}"/>
              </a:ext>
            </a:extLst>
          </p:cNvPr>
          <p:cNvSpPr txBox="1"/>
          <p:nvPr/>
        </p:nvSpPr>
        <p:spPr>
          <a:xfrm>
            <a:off x="8216101" y="2068906"/>
            <a:ext cx="3578409" cy="338554"/>
          </a:xfrm>
          <a:prstGeom prst="rect">
            <a:avLst/>
          </a:prstGeom>
          <a:noFill/>
        </p:spPr>
        <p:txBody>
          <a:bodyPr wrap="square" rtlCol="0">
            <a:spAutoFit/>
          </a:bodyPr>
          <a:lstStyle/>
          <a:p>
            <a:pPr>
              <a:spcAft>
                <a:spcPts val="400"/>
              </a:spcAft>
            </a:pPr>
            <a:r>
              <a:rPr lang="en-US" sz="1400" i="1" dirty="0">
                <a:solidFill>
                  <a:schemeClr val="tx1">
                    <a:lumMod val="50000"/>
                  </a:schemeClr>
                </a:solidFill>
                <a:latin typeface="Agenda RegularItalic" panose="02000603040000020004" pitchFamily="2" charset="77"/>
              </a:rPr>
              <a:t>Choice of  Entrees</a:t>
            </a:r>
            <a:r>
              <a:rPr lang="en-US" sz="1600" i="1" dirty="0">
                <a:solidFill>
                  <a:schemeClr val="tx1">
                    <a:lumMod val="50000"/>
                  </a:schemeClr>
                </a:solidFill>
                <a:latin typeface="Agenda RegularItalic" panose="02000603040000020004" pitchFamily="2" charset="77"/>
              </a:rPr>
              <a:t>:</a:t>
            </a:r>
          </a:p>
        </p:txBody>
      </p:sp>
      <p:sp>
        <p:nvSpPr>
          <p:cNvPr id="15" name="TextBox 14">
            <a:extLst>
              <a:ext uri="{FF2B5EF4-FFF2-40B4-BE49-F238E27FC236}">
                <a16:creationId xmlns:a16="http://schemas.microsoft.com/office/drawing/2014/main" id="{43D90E6B-9CF7-EB46-8A19-1993281AC9C0}"/>
              </a:ext>
            </a:extLst>
          </p:cNvPr>
          <p:cNvSpPr txBox="1"/>
          <p:nvPr/>
        </p:nvSpPr>
        <p:spPr>
          <a:xfrm>
            <a:off x="5327770" y="1284100"/>
            <a:ext cx="5958038" cy="892552"/>
          </a:xfrm>
          <a:prstGeom prst="rect">
            <a:avLst/>
          </a:prstGeom>
          <a:noFill/>
        </p:spPr>
        <p:txBody>
          <a:bodyPr wrap="square" rtlCol="0">
            <a:spAutoFit/>
          </a:bodyPr>
          <a:lstStyle/>
          <a:p>
            <a:pPr lvl="0" algn="ctr">
              <a:spcAft>
                <a:spcPts val="400"/>
              </a:spcAft>
            </a:pPr>
            <a:r>
              <a:rPr lang="en-US" sz="1050" dirty="0">
                <a:solidFill>
                  <a:srgbClr val="545859">
                    <a:lumMod val="50000"/>
                  </a:srgbClr>
                </a:solidFill>
                <a:latin typeface="Agenda Regular" panose="02000603040000020004" pitchFamily="2" charset="77"/>
              </a:rPr>
              <a:t>Buffet require a minimum of 25 guests: (1) Hour of Service: Priced Per Person  </a:t>
            </a:r>
          </a:p>
          <a:p>
            <a:pPr lvl="0" algn="ctr">
              <a:spcAft>
                <a:spcPts val="400"/>
              </a:spcAft>
            </a:pPr>
            <a:r>
              <a:rPr lang="en-US" sz="1050" dirty="0">
                <a:solidFill>
                  <a:srgbClr val="545859">
                    <a:lumMod val="50000"/>
                  </a:srgbClr>
                </a:solidFill>
                <a:latin typeface="Agenda Regular" panose="02000603040000020004" pitchFamily="2" charset="77"/>
              </a:rPr>
              <a:t>Includes:  Freshly Brewed Coffee, Assorted Hot Tea, Iced Tea</a:t>
            </a:r>
          </a:p>
          <a:p>
            <a:pPr lvl="0" algn="ctr">
              <a:spcAft>
                <a:spcPts val="400"/>
              </a:spcAft>
            </a:pPr>
            <a:r>
              <a:rPr lang="en-US" sz="1050" dirty="0">
                <a:solidFill>
                  <a:srgbClr val="545859">
                    <a:lumMod val="50000"/>
                  </a:srgbClr>
                </a:solidFill>
                <a:latin typeface="Agenda Regular" panose="02000603040000020004" pitchFamily="2" charset="77"/>
              </a:rPr>
              <a:t>Artesian Bread &amp; Butter, Chefs Selection of Mini Desserts</a:t>
            </a:r>
          </a:p>
          <a:p>
            <a:pPr algn="ctr">
              <a:spcAft>
                <a:spcPts val="400"/>
              </a:spcAft>
            </a:pPr>
            <a:endParaRPr lang="en-US" sz="1050" dirty="0">
              <a:solidFill>
                <a:schemeClr val="tx1">
                  <a:lumMod val="50000"/>
                </a:schemeClr>
              </a:solidFill>
              <a:latin typeface="Agenda Regular" panose="02000603040000020004" pitchFamily="2" charset="77"/>
            </a:endParaRPr>
          </a:p>
        </p:txBody>
      </p:sp>
      <p:sp>
        <p:nvSpPr>
          <p:cNvPr id="11" name="Slide Number Placeholder 10">
            <a:extLst>
              <a:ext uri="{FF2B5EF4-FFF2-40B4-BE49-F238E27FC236}">
                <a16:creationId xmlns:a16="http://schemas.microsoft.com/office/drawing/2014/main" id="{3A95ADBD-5014-402A-AFB2-BBA0F83A1F15}"/>
              </a:ext>
            </a:extLst>
          </p:cNvPr>
          <p:cNvSpPr>
            <a:spLocks noGrp="1"/>
          </p:cNvSpPr>
          <p:nvPr>
            <p:ph type="sldNum" sz="quarter" idx="12"/>
          </p:nvPr>
        </p:nvSpPr>
        <p:spPr/>
        <p:txBody>
          <a:bodyPr/>
          <a:lstStyle/>
          <a:p>
            <a:fld id="{259BA683-ED57-A245-A1B0-0A2DEED8498B}" type="slidenum">
              <a:rPr lang="en-US" smtClean="0"/>
              <a:t>22</a:t>
            </a:fld>
            <a:endParaRPr lang="en-US" dirty="0"/>
          </a:p>
        </p:txBody>
      </p:sp>
      <p:sp>
        <p:nvSpPr>
          <p:cNvPr id="12" name="Rectangle 11"/>
          <p:cNvSpPr/>
          <p:nvPr/>
        </p:nvSpPr>
        <p:spPr>
          <a:xfrm>
            <a:off x="4336992" y="7521761"/>
            <a:ext cx="8118784" cy="223138"/>
          </a:xfrm>
          <a:prstGeom prst="rect">
            <a:avLst/>
          </a:prstGeom>
        </p:spPr>
        <p:txBody>
          <a:bodyPr wrap="square">
            <a:spAutoFit/>
          </a:bodyPr>
          <a:lstStyle/>
          <a:p>
            <a:pPr lvl="0"/>
            <a:r>
              <a:rPr lang="en-US" sz="850" dirty="0">
                <a:solidFill>
                  <a:srgbClr val="545859"/>
                </a:solidFill>
                <a:latin typeface="Agenda Regular" panose="02000603040000020004"/>
              </a:rPr>
              <a:t>All pricing is per person, a 21% taxable service charge and 9.5% sales tax will apply to all food and non-liquor beverage. Pricing ,sales tax and service charge are subject to change</a:t>
            </a:r>
            <a:endParaRPr lang="en-US" dirty="0">
              <a:solidFill>
                <a:srgbClr val="545859"/>
              </a:solidFill>
            </a:endParaRPr>
          </a:p>
        </p:txBody>
      </p:sp>
    </p:spTree>
    <p:extLst>
      <p:ext uri="{BB962C8B-B14F-4D97-AF65-F5344CB8AC3E}">
        <p14:creationId xmlns:p14="http://schemas.microsoft.com/office/powerpoint/2010/main" val="3360385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D1310C-BFF7-F646-A7F9-5D8ECFCE2308}"/>
              </a:ext>
            </a:extLst>
          </p:cNvPr>
          <p:cNvSpPr txBox="1"/>
          <p:nvPr/>
        </p:nvSpPr>
        <p:spPr>
          <a:xfrm>
            <a:off x="487208" y="941676"/>
            <a:ext cx="7538519" cy="276999"/>
          </a:xfrm>
          <a:prstGeom prst="rect">
            <a:avLst/>
          </a:prstGeom>
          <a:noFill/>
        </p:spPr>
        <p:txBody>
          <a:bodyPr wrap="square" rtlCol="0" anchor="ctr">
            <a:spAutoFit/>
          </a:bodyPr>
          <a:lstStyle/>
          <a:p>
            <a:r>
              <a:rPr lang="en-US" sz="1200" spc="300">
                <a:solidFill>
                  <a:schemeClr val="bg1"/>
                </a:solidFill>
                <a:latin typeface="Agenda-Medium" panose="02000603040000020004" pitchFamily="2" charset="77"/>
              </a:rPr>
              <a:t>COFFEE + BIGELOW TEAS   |   ORANGE + CRANBERRY JUICE</a:t>
            </a:r>
          </a:p>
        </p:txBody>
      </p:sp>
      <p:sp>
        <p:nvSpPr>
          <p:cNvPr id="4" name="TextBox 3">
            <a:extLst>
              <a:ext uri="{FF2B5EF4-FFF2-40B4-BE49-F238E27FC236}">
                <a16:creationId xmlns:a16="http://schemas.microsoft.com/office/drawing/2014/main" id="{16429344-C393-0B4C-8DC9-2B3FC946EF36}"/>
              </a:ext>
            </a:extLst>
          </p:cNvPr>
          <p:cNvSpPr txBox="1"/>
          <p:nvPr/>
        </p:nvSpPr>
        <p:spPr>
          <a:xfrm>
            <a:off x="805747" y="807070"/>
            <a:ext cx="7538519" cy="584775"/>
          </a:xfrm>
          <a:prstGeom prst="rect">
            <a:avLst/>
          </a:prstGeom>
          <a:noFill/>
        </p:spPr>
        <p:txBody>
          <a:bodyPr wrap="square" rtlCol="0" anchor="ctr">
            <a:spAutoFit/>
          </a:bodyPr>
          <a:lstStyle/>
          <a:p>
            <a:pPr algn="ctr"/>
            <a:r>
              <a:rPr lang="en-US" sz="3200" spc="300" dirty="0">
                <a:solidFill>
                  <a:schemeClr val="bg2">
                    <a:lumMod val="25000"/>
                  </a:schemeClr>
                </a:solidFill>
                <a:latin typeface="Agenda Light" panose="02000603040000020004" pitchFamily="2" charset="77"/>
              </a:rPr>
              <a:t>THEMED DINNER BUFFET</a:t>
            </a:r>
          </a:p>
        </p:txBody>
      </p:sp>
      <p:sp>
        <p:nvSpPr>
          <p:cNvPr id="5" name="TextBox 4">
            <a:extLst>
              <a:ext uri="{FF2B5EF4-FFF2-40B4-BE49-F238E27FC236}">
                <a16:creationId xmlns:a16="http://schemas.microsoft.com/office/drawing/2014/main" id="{00563119-F146-4C4F-BEEF-720F1C5B5CE8}"/>
              </a:ext>
            </a:extLst>
          </p:cNvPr>
          <p:cNvSpPr txBox="1"/>
          <p:nvPr/>
        </p:nvSpPr>
        <p:spPr>
          <a:xfrm>
            <a:off x="807028" y="398384"/>
            <a:ext cx="7538519" cy="292388"/>
          </a:xfrm>
          <a:prstGeom prst="rect">
            <a:avLst/>
          </a:prstGeom>
          <a:noFill/>
        </p:spPr>
        <p:txBody>
          <a:bodyPr wrap="square" rtlCol="0" anchor="ctr">
            <a:spAutoFit/>
          </a:bodyPr>
          <a:lstStyle/>
          <a:p>
            <a:pPr algn="ctr"/>
            <a:r>
              <a:rPr lang="en-US" sz="1300" spc="300">
                <a:solidFill>
                  <a:schemeClr val="bg2">
                    <a:lumMod val="25000"/>
                  </a:schemeClr>
                </a:solidFill>
                <a:latin typeface="Agenda-Medium" panose="02000603040000020004" pitchFamily="2" charset="77"/>
              </a:rPr>
              <a:t>DINNER</a:t>
            </a:r>
          </a:p>
        </p:txBody>
      </p:sp>
      <p:cxnSp>
        <p:nvCxnSpPr>
          <p:cNvPr id="6" name="Straight Connector 5">
            <a:extLst>
              <a:ext uri="{FF2B5EF4-FFF2-40B4-BE49-F238E27FC236}">
                <a16:creationId xmlns:a16="http://schemas.microsoft.com/office/drawing/2014/main" id="{2D602721-F3D2-3B4C-B9B8-048BAB38F44F}"/>
              </a:ext>
            </a:extLst>
          </p:cNvPr>
          <p:cNvCxnSpPr>
            <a:cxnSpLocks/>
          </p:cNvCxnSpPr>
          <p:nvPr/>
        </p:nvCxnSpPr>
        <p:spPr>
          <a:xfrm>
            <a:off x="3931239" y="677194"/>
            <a:ext cx="1223319"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8E4E025-A371-5F48-8A3F-69A66F5D2C71}"/>
              </a:ext>
            </a:extLst>
          </p:cNvPr>
          <p:cNvSpPr txBox="1"/>
          <p:nvPr/>
        </p:nvSpPr>
        <p:spPr>
          <a:xfrm>
            <a:off x="565698" y="1833338"/>
            <a:ext cx="3578409"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PACIFIC RIM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a:t>
            </a:r>
            <a:r>
              <a:rPr lang="en-US" sz="1200" b="1" dirty="0">
                <a:solidFill>
                  <a:schemeClr val="accent3"/>
                </a:solidFill>
                <a:latin typeface="Agenda-Bold" panose="02000603040000020004" pitchFamily="2" charset="77"/>
              </a:rPr>
              <a:t>$ 60 </a:t>
            </a:r>
            <a:r>
              <a:rPr lang="en-US" sz="1200" dirty="0">
                <a:solidFill>
                  <a:schemeClr val="accent3"/>
                </a:solidFill>
                <a:latin typeface="Agenda-Bold" panose="02000603040000020004" pitchFamily="2" charset="77"/>
              </a:rPr>
              <a:t>per guest</a:t>
            </a:r>
          </a:p>
        </p:txBody>
      </p:sp>
      <p:sp>
        <p:nvSpPr>
          <p:cNvPr id="13" name="TextBox 12">
            <a:extLst>
              <a:ext uri="{FF2B5EF4-FFF2-40B4-BE49-F238E27FC236}">
                <a16:creationId xmlns:a16="http://schemas.microsoft.com/office/drawing/2014/main" id="{CAE882BC-ED2B-0140-AD55-DDA803DDA3A6}"/>
              </a:ext>
            </a:extLst>
          </p:cNvPr>
          <p:cNvSpPr txBox="1"/>
          <p:nvPr/>
        </p:nvSpPr>
        <p:spPr>
          <a:xfrm>
            <a:off x="543610" y="4663970"/>
            <a:ext cx="4094027" cy="3164969"/>
          </a:xfrm>
          <a:prstGeom prst="rect">
            <a:avLst/>
          </a:prstGeom>
          <a:noFill/>
        </p:spPr>
        <p:txBody>
          <a:bodyPr wrap="square" rtlCol="0">
            <a:spAutoFit/>
          </a:bodyPr>
          <a:lstStyle/>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Build Your Own Tacos</a:t>
            </a:r>
          </a:p>
          <a:p>
            <a:pPr>
              <a:spcAft>
                <a:spcPts val="200"/>
              </a:spcAft>
            </a:pPr>
            <a:r>
              <a:rPr lang="en-US" sz="1300" dirty="0">
                <a:solidFill>
                  <a:schemeClr val="tx1">
                    <a:lumMod val="50000"/>
                  </a:schemeClr>
                </a:solidFill>
                <a:latin typeface="Agenda Regular" panose="02000603040000020004" pitchFamily="2" charset="77"/>
              </a:rPr>
              <a:t>	- Carnitas, Carne Asada, Shredded Chicken</a:t>
            </a:r>
          </a:p>
          <a:p>
            <a:pPr>
              <a:spcAft>
                <a:spcPts val="200"/>
              </a:spcAft>
            </a:pPr>
            <a:r>
              <a:rPr lang="en-US" sz="1300" dirty="0">
                <a:solidFill>
                  <a:schemeClr val="tx1">
                    <a:lumMod val="50000"/>
                  </a:schemeClr>
                </a:solidFill>
                <a:latin typeface="Agenda Regular" panose="02000603040000020004" pitchFamily="2" charset="77"/>
              </a:rPr>
              <a:t>	- Corn &amp; Flour Tortillas </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Cheese Enchiladas~  enchilada sauce</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Roasted salsa, </a:t>
            </a:r>
            <a:r>
              <a:rPr lang="en-US" sz="1300" dirty="0" err="1">
                <a:solidFill>
                  <a:schemeClr val="tx1">
                    <a:lumMod val="50000"/>
                  </a:schemeClr>
                </a:solidFill>
                <a:latin typeface="Agenda Regular" panose="02000603040000020004" pitchFamily="2" charset="77"/>
              </a:rPr>
              <a:t>pico</a:t>
            </a:r>
            <a:r>
              <a:rPr lang="en-US" sz="1300" dirty="0">
                <a:solidFill>
                  <a:schemeClr val="tx1">
                    <a:lumMod val="50000"/>
                  </a:schemeClr>
                </a:solidFill>
                <a:latin typeface="Agenda Regular" panose="02000603040000020004" pitchFamily="2" charset="77"/>
              </a:rPr>
              <a:t> de </a:t>
            </a:r>
            <a:r>
              <a:rPr lang="en-US" sz="1300" dirty="0" err="1">
                <a:solidFill>
                  <a:schemeClr val="tx1">
                    <a:lumMod val="50000"/>
                  </a:schemeClr>
                </a:solidFill>
                <a:latin typeface="Agenda Regular" panose="02000603040000020004" pitchFamily="2" charset="77"/>
              </a:rPr>
              <a:t>gallo</a:t>
            </a:r>
            <a:r>
              <a:rPr lang="en-US" sz="1300" dirty="0">
                <a:solidFill>
                  <a:schemeClr val="tx1">
                    <a:lumMod val="50000"/>
                  </a:schemeClr>
                </a:solidFill>
                <a:latin typeface="Agenda Regular" panose="02000603040000020004" pitchFamily="2" charset="77"/>
              </a:rPr>
              <a:t>, lime, cabbage, </a:t>
            </a:r>
            <a:r>
              <a:rPr lang="en-US" sz="1300" dirty="0" err="1">
                <a:solidFill>
                  <a:schemeClr val="tx1">
                    <a:lumMod val="50000"/>
                  </a:schemeClr>
                </a:solidFill>
                <a:latin typeface="Agenda Regular" panose="02000603040000020004" pitchFamily="2" charset="77"/>
              </a:rPr>
              <a:t>cojita</a:t>
            </a:r>
            <a:r>
              <a:rPr lang="en-US" sz="1300" dirty="0">
                <a:solidFill>
                  <a:schemeClr val="tx1">
                    <a:lumMod val="50000"/>
                  </a:schemeClr>
                </a:solidFill>
                <a:latin typeface="Agenda Regular" panose="02000603040000020004" pitchFamily="2" charset="77"/>
              </a:rPr>
              <a:t> cheese, sour cream, guacamole, shredded jack cheese</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Mexican Rice</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Refried Pinto Beans</a:t>
            </a:r>
          </a:p>
          <a:p>
            <a:pPr marL="285750" indent="-285750">
              <a:spcAft>
                <a:spcPts val="200"/>
              </a:spcAft>
              <a:buFont typeface="Meiryo Bold"/>
              <a:buChar char="▸"/>
            </a:pPr>
            <a:r>
              <a:rPr lang="en-US" sz="1400" dirty="0">
                <a:solidFill>
                  <a:schemeClr val="tx1">
                    <a:lumMod val="50000"/>
                  </a:schemeClr>
                </a:solidFill>
                <a:latin typeface="Agenda Regular" panose="02000603040000020004" pitchFamily="2" charset="77"/>
              </a:rPr>
              <a:t>Vegetarian Tortilla Soup~ sour cream tortilla chips</a:t>
            </a:r>
            <a:endParaRPr lang="en-US" sz="1300" dirty="0">
              <a:solidFill>
                <a:schemeClr val="tx1">
                  <a:lumMod val="50000"/>
                </a:schemeClr>
              </a:solidFill>
              <a:latin typeface="Agenda Regular" panose="02000603040000020004" pitchFamily="2" charset="77"/>
            </a:endParaRP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Santa Fe Salad~ crisp romaine, roasted corn, tomatoes, black beans, chipotle ranch dressing</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Tortilla chips &amp; house made salsa</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Mini Caramel Flan and Cinnamon Churros</a:t>
            </a:r>
          </a:p>
        </p:txBody>
      </p:sp>
      <p:sp>
        <p:nvSpPr>
          <p:cNvPr id="14" name="TextBox 13">
            <a:extLst>
              <a:ext uri="{FF2B5EF4-FFF2-40B4-BE49-F238E27FC236}">
                <a16:creationId xmlns:a16="http://schemas.microsoft.com/office/drawing/2014/main" id="{742F8E17-B026-154D-AA40-AC5D99A1F318}"/>
              </a:ext>
            </a:extLst>
          </p:cNvPr>
          <p:cNvSpPr txBox="1"/>
          <p:nvPr/>
        </p:nvSpPr>
        <p:spPr>
          <a:xfrm>
            <a:off x="577191" y="4371639"/>
            <a:ext cx="3578409"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FIESTA   </a:t>
            </a:r>
            <a:r>
              <a:rPr kumimoji="0" lang="en-US" sz="1600" b="0" i="0" u="none" strike="noStrike" kern="1200" cap="none" spc="0" normalizeH="0" baseline="0" noProof="0" dirty="0">
                <a:ln>
                  <a:noFill/>
                </a:ln>
                <a:solidFill>
                  <a:srgbClr val="001450"/>
                </a:solidFill>
                <a:effectLst/>
                <a:uLnTx/>
                <a:uFillTx/>
                <a:latin typeface="Agenda Light" panose="02000603040000020004" pitchFamily="2" charset="77"/>
                <a:ea typeface="+mn-ea"/>
                <a:cs typeface="+mn-cs"/>
              </a:rPr>
              <a:t>|</a:t>
            </a:r>
            <a:r>
              <a:rPr kumimoji="0" lang="en-US" sz="1600" b="1" i="0" u="none" strike="noStrike" kern="1200" cap="none" spc="0" normalizeH="0" baseline="0" noProof="0" dirty="0">
                <a:ln>
                  <a:noFill/>
                </a:ln>
                <a:solidFill>
                  <a:srgbClr val="001450"/>
                </a:solidFill>
                <a:effectLst/>
                <a:uLnTx/>
                <a:uFillTx/>
                <a:latin typeface="Agenda-Bold" panose="02000603040000020004" pitchFamily="2" charset="77"/>
                <a:ea typeface="+mn-ea"/>
                <a:cs typeface="+mn-cs"/>
              </a:rPr>
              <a:t>  </a:t>
            </a:r>
            <a:r>
              <a:rPr kumimoji="0" lang="en-US" sz="1200" b="1" i="0" u="none" strike="noStrike" kern="1200" cap="none" spc="0" normalizeH="0" baseline="0" noProof="0" dirty="0">
                <a:ln>
                  <a:noFill/>
                </a:ln>
                <a:solidFill>
                  <a:srgbClr val="001450"/>
                </a:solidFill>
                <a:effectLst/>
                <a:uLnTx/>
                <a:uFillTx/>
                <a:latin typeface="Agenda-Bold" panose="02000603040000020004" pitchFamily="2" charset="77"/>
              </a:rPr>
              <a:t>$ </a:t>
            </a:r>
            <a:r>
              <a:rPr lang="en-US" sz="1200" b="1" dirty="0">
                <a:solidFill>
                  <a:srgbClr val="001450"/>
                </a:solidFill>
                <a:latin typeface="Agenda-Bold" panose="02000603040000020004" pitchFamily="2" charset="77"/>
              </a:rPr>
              <a:t>65</a:t>
            </a:r>
            <a:r>
              <a:rPr kumimoji="0" lang="en-US" sz="1200" b="1" i="0" u="none" strike="noStrike" kern="1200" cap="none" spc="0" normalizeH="0" baseline="0" noProof="0" dirty="0">
                <a:ln>
                  <a:noFill/>
                </a:ln>
                <a:solidFill>
                  <a:srgbClr val="001450"/>
                </a:solidFill>
                <a:effectLst/>
                <a:uLnTx/>
                <a:uFillTx/>
                <a:latin typeface="Agenda-Bold" panose="02000603040000020004" pitchFamily="2" charset="77"/>
              </a:rPr>
              <a:t> </a:t>
            </a:r>
            <a:r>
              <a:rPr kumimoji="0" lang="en-US" sz="1200" b="0" i="0" u="none" strike="noStrike" kern="1200" cap="none" spc="0" normalizeH="0" baseline="0" noProof="0" dirty="0">
                <a:ln>
                  <a:noFill/>
                </a:ln>
                <a:solidFill>
                  <a:srgbClr val="001450"/>
                </a:solidFill>
                <a:effectLst/>
                <a:uLnTx/>
                <a:uFillTx/>
                <a:latin typeface="Agenda-Bold" panose="02000603040000020004" pitchFamily="2" charset="77"/>
              </a:rPr>
              <a:t>per guest</a:t>
            </a:r>
            <a:endParaRPr lang="en-US" sz="1200" dirty="0">
              <a:solidFill>
                <a:schemeClr val="accent3"/>
              </a:solidFill>
              <a:latin typeface="Agenda-Bold" panose="02000603040000020004" pitchFamily="2" charset="77"/>
            </a:endParaRPr>
          </a:p>
        </p:txBody>
      </p:sp>
      <p:sp>
        <p:nvSpPr>
          <p:cNvPr id="15" name="TextBox 14">
            <a:extLst>
              <a:ext uri="{FF2B5EF4-FFF2-40B4-BE49-F238E27FC236}">
                <a16:creationId xmlns:a16="http://schemas.microsoft.com/office/drawing/2014/main" id="{43D90E6B-9CF7-EB46-8A19-1993281AC9C0}"/>
              </a:ext>
            </a:extLst>
          </p:cNvPr>
          <p:cNvSpPr txBox="1"/>
          <p:nvPr/>
        </p:nvSpPr>
        <p:spPr>
          <a:xfrm>
            <a:off x="1686675" y="1371222"/>
            <a:ext cx="5958038" cy="466794"/>
          </a:xfrm>
          <a:prstGeom prst="rect">
            <a:avLst/>
          </a:prstGeom>
          <a:noFill/>
        </p:spPr>
        <p:txBody>
          <a:bodyPr wrap="square" rtlCol="0">
            <a:spAutoFit/>
          </a:bodyPr>
          <a:lstStyle/>
          <a:p>
            <a:pPr lvl="0" algn="ctr">
              <a:spcAft>
                <a:spcPts val="400"/>
              </a:spcAft>
            </a:pPr>
            <a:r>
              <a:rPr lang="en-US" sz="1050" dirty="0">
                <a:solidFill>
                  <a:srgbClr val="545859">
                    <a:lumMod val="50000"/>
                  </a:srgbClr>
                </a:solidFill>
                <a:latin typeface="Agenda Regular" panose="02000603040000020004" pitchFamily="2" charset="77"/>
              </a:rPr>
              <a:t>Buffet require a minimum of 25 guests: (1) Hour of Service: Priced Per Person  </a:t>
            </a:r>
          </a:p>
          <a:p>
            <a:pPr lvl="0" algn="ctr">
              <a:spcAft>
                <a:spcPts val="400"/>
              </a:spcAft>
            </a:pPr>
            <a:r>
              <a:rPr lang="en-US" sz="1050" dirty="0">
                <a:solidFill>
                  <a:srgbClr val="545859">
                    <a:lumMod val="50000"/>
                  </a:srgbClr>
                </a:solidFill>
                <a:latin typeface="Agenda Regular" panose="02000603040000020004" pitchFamily="2" charset="77"/>
              </a:rPr>
              <a:t>Includes:  Freshly Brewed Coffee, Assorted Hot Tea, Iced Tea</a:t>
            </a:r>
            <a:endParaRPr lang="en-US" sz="1050" dirty="0">
              <a:solidFill>
                <a:schemeClr val="bg2">
                  <a:lumMod val="25000"/>
                </a:schemeClr>
              </a:solidFill>
              <a:latin typeface="Agenda Regular" panose="02000603040000020004" pitchFamily="2" charset="77"/>
            </a:endParaRPr>
          </a:p>
        </p:txBody>
      </p:sp>
      <p:sp>
        <p:nvSpPr>
          <p:cNvPr id="16" name="TextBox 15">
            <a:extLst>
              <a:ext uri="{FF2B5EF4-FFF2-40B4-BE49-F238E27FC236}">
                <a16:creationId xmlns:a16="http://schemas.microsoft.com/office/drawing/2014/main" id="{C93FD5C1-F895-764A-9C6A-7370D665444D}"/>
              </a:ext>
            </a:extLst>
          </p:cNvPr>
          <p:cNvSpPr txBox="1"/>
          <p:nvPr/>
        </p:nvSpPr>
        <p:spPr>
          <a:xfrm>
            <a:off x="4945841" y="3192016"/>
            <a:ext cx="4094027" cy="3103414"/>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Chicken Marsala~ wild mushroom marsala sauce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Parmesan &amp; Rosemary Crusted Beef Tenderloin~ chianti wine sauce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Mascarpone Whipped Potatoes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Potato Gnocchi~ basil pesto</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Charred broccolini</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Garlic green beans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Tuscan bean soup</a:t>
            </a:r>
          </a:p>
          <a:p>
            <a:pPr marL="285750" indent="-285750">
              <a:spcAft>
                <a:spcPts val="200"/>
              </a:spcAft>
              <a:buFont typeface="Meiryo Bold"/>
              <a:buChar char="▸"/>
            </a:pPr>
            <a:r>
              <a:rPr lang="en-US" sz="1300" dirty="0" err="1">
                <a:solidFill>
                  <a:schemeClr val="tx1">
                    <a:lumMod val="50000"/>
                  </a:schemeClr>
                </a:solidFill>
                <a:latin typeface="Agenda Regular" panose="02000603040000020004" pitchFamily="2" charset="77"/>
              </a:rPr>
              <a:t>Caprese</a:t>
            </a:r>
            <a:r>
              <a:rPr lang="en-US" sz="1300" dirty="0">
                <a:solidFill>
                  <a:schemeClr val="tx1">
                    <a:lumMod val="50000"/>
                  </a:schemeClr>
                </a:solidFill>
                <a:latin typeface="Agenda Regular" panose="02000603040000020004" pitchFamily="2" charset="77"/>
              </a:rPr>
              <a:t> Salad~ buffalo mozzarella, vine ripened tomatoes, fresh basil, balsamic reduction, olive oil</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Arugula Salad~ crispy prosciutto, shaved parmesan. lemon-oregano vinaigrette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Mini Cannoli's and Tiramisu</a:t>
            </a:r>
          </a:p>
        </p:txBody>
      </p:sp>
      <p:sp>
        <p:nvSpPr>
          <p:cNvPr id="17" name="TextBox 16">
            <a:extLst>
              <a:ext uri="{FF2B5EF4-FFF2-40B4-BE49-F238E27FC236}">
                <a16:creationId xmlns:a16="http://schemas.microsoft.com/office/drawing/2014/main" id="{44E639DE-2BEA-6D4C-89F6-583033126D10}"/>
              </a:ext>
            </a:extLst>
          </p:cNvPr>
          <p:cNvSpPr txBox="1"/>
          <p:nvPr/>
        </p:nvSpPr>
        <p:spPr>
          <a:xfrm>
            <a:off x="4895446" y="2892440"/>
            <a:ext cx="3578409"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TASTE OF ITALY </a:t>
            </a:r>
            <a:r>
              <a:rPr kumimoji="0" lang="en-US" sz="1600" b="0" i="0" u="none" strike="noStrike" kern="1200" cap="none" spc="0" normalizeH="0" baseline="0" noProof="0" dirty="0">
                <a:ln>
                  <a:noFill/>
                </a:ln>
                <a:solidFill>
                  <a:srgbClr val="001450"/>
                </a:solidFill>
                <a:effectLst/>
                <a:uLnTx/>
                <a:uFillTx/>
                <a:latin typeface="Agenda Light" panose="02000603040000020004" pitchFamily="2" charset="77"/>
                <a:ea typeface="+mn-ea"/>
                <a:cs typeface="+mn-cs"/>
              </a:rPr>
              <a:t>|</a:t>
            </a:r>
            <a:r>
              <a:rPr kumimoji="0" lang="en-US" sz="1600" b="1" i="0" u="none" strike="noStrike" kern="1200" cap="none" spc="0" normalizeH="0" baseline="0" noProof="0" dirty="0">
                <a:ln>
                  <a:noFill/>
                </a:ln>
                <a:solidFill>
                  <a:srgbClr val="001450"/>
                </a:solidFill>
                <a:effectLst/>
                <a:uLnTx/>
                <a:uFillTx/>
                <a:latin typeface="Agenda-Bold" panose="02000603040000020004" pitchFamily="2" charset="77"/>
                <a:ea typeface="+mn-ea"/>
                <a:cs typeface="+mn-cs"/>
              </a:rPr>
              <a:t>  </a:t>
            </a:r>
            <a:r>
              <a:rPr kumimoji="0" lang="en-US" sz="1200" b="1" i="0" u="none" strike="noStrike" kern="1200" cap="none" spc="0" normalizeH="0" baseline="0" noProof="0" dirty="0">
                <a:ln>
                  <a:noFill/>
                </a:ln>
                <a:solidFill>
                  <a:srgbClr val="001450"/>
                </a:solidFill>
                <a:effectLst/>
                <a:uLnTx/>
                <a:uFillTx/>
                <a:latin typeface="Agenda-Bold" panose="02000603040000020004" pitchFamily="2" charset="77"/>
              </a:rPr>
              <a:t>$ 70 </a:t>
            </a:r>
            <a:r>
              <a:rPr kumimoji="0" lang="en-US" sz="1200" b="0" i="0" u="none" strike="noStrike" kern="1200" cap="none" spc="0" normalizeH="0" baseline="0" noProof="0" dirty="0">
                <a:ln>
                  <a:noFill/>
                </a:ln>
                <a:solidFill>
                  <a:srgbClr val="001450"/>
                </a:solidFill>
                <a:effectLst/>
                <a:uLnTx/>
                <a:uFillTx/>
                <a:latin typeface="Agenda-Bold" panose="02000603040000020004" pitchFamily="2" charset="77"/>
              </a:rPr>
              <a:t>per guest</a:t>
            </a:r>
            <a:endParaRPr lang="en-US" sz="1200" dirty="0">
              <a:solidFill>
                <a:schemeClr val="accent3"/>
              </a:solidFill>
              <a:latin typeface="Agenda-Bold" panose="02000603040000020004" pitchFamily="2" charset="77"/>
            </a:endParaRPr>
          </a:p>
        </p:txBody>
      </p:sp>
      <p:pic>
        <p:nvPicPr>
          <p:cNvPr id="10" name="Picture 9" descr="A picture containing food, plate, rice, dish&#10;&#10;Description automatically generated">
            <a:extLst>
              <a:ext uri="{FF2B5EF4-FFF2-40B4-BE49-F238E27FC236}">
                <a16:creationId xmlns:a16="http://schemas.microsoft.com/office/drawing/2014/main" id="{0026376C-6073-C50D-30B8-4D97510F1DE7}"/>
              </a:ext>
            </a:extLst>
          </p:cNvPr>
          <p:cNvPicPr>
            <a:picLocks noChangeAspect="1"/>
          </p:cNvPicPr>
          <p:nvPr/>
        </p:nvPicPr>
        <p:blipFill>
          <a:blip r:embed="rId2"/>
          <a:stretch>
            <a:fillRect/>
          </a:stretch>
        </p:blipFill>
        <p:spPr>
          <a:xfrm>
            <a:off x="9225194" y="0"/>
            <a:ext cx="3576406" cy="7772400"/>
          </a:xfrm>
          <a:prstGeom prst="rect">
            <a:avLst/>
          </a:prstGeom>
        </p:spPr>
      </p:pic>
      <p:sp>
        <p:nvSpPr>
          <p:cNvPr id="7" name="Slide Number Placeholder 6">
            <a:extLst>
              <a:ext uri="{FF2B5EF4-FFF2-40B4-BE49-F238E27FC236}">
                <a16:creationId xmlns:a16="http://schemas.microsoft.com/office/drawing/2014/main" id="{479518CB-9BCE-4A98-853C-1D31BF1FA048}"/>
              </a:ext>
            </a:extLst>
          </p:cNvPr>
          <p:cNvSpPr>
            <a:spLocks noGrp="1"/>
          </p:cNvSpPr>
          <p:nvPr>
            <p:ph type="sldNum" sz="quarter" idx="12"/>
          </p:nvPr>
        </p:nvSpPr>
        <p:spPr/>
        <p:txBody>
          <a:bodyPr/>
          <a:lstStyle/>
          <a:p>
            <a:fld id="{259BA683-ED57-A245-A1B0-0A2DEED8498B}" type="slidenum">
              <a:rPr lang="en-US" smtClean="0"/>
              <a:t>23</a:t>
            </a:fld>
            <a:endParaRPr lang="en-US" dirty="0"/>
          </a:p>
        </p:txBody>
      </p:sp>
      <p:sp>
        <p:nvSpPr>
          <p:cNvPr id="18" name="TextBox 17">
            <a:extLst>
              <a:ext uri="{FF2B5EF4-FFF2-40B4-BE49-F238E27FC236}">
                <a16:creationId xmlns:a16="http://schemas.microsoft.com/office/drawing/2014/main" id="{CAE882BC-ED2B-0140-AD55-DDA803DDA3A6}"/>
              </a:ext>
            </a:extLst>
          </p:cNvPr>
          <p:cNvSpPr txBox="1"/>
          <p:nvPr/>
        </p:nvSpPr>
        <p:spPr>
          <a:xfrm>
            <a:off x="538954" y="2090694"/>
            <a:ext cx="4464862" cy="2749471"/>
          </a:xfrm>
          <a:prstGeom prst="rect">
            <a:avLst/>
          </a:prstGeom>
          <a:noFill/>
        </p:spPr>
        <p:txBody>
          <a:bodyPr wrap="square" rtlCol="0">
            <a:spAutoFit/>
          </a:bodyPr>
          <a:lstStyle/>
          <a:p>
            <a:pPr marL="285750" lvl="0" indent="-285750">
              <a:spcAft>
                <a:spcPts val="200"/>
              </a:spcAft>
              <a:buFont typeface="Meiryo Bold"/>
              <a:buChar char="▸"/>
            </a:pPr>
            <a:r>
              <a:rPr lang="en-US" sz="1300" dirty="0">
                <a:solidFill>
                  <a:srgbClr val="545859">
                    <a:lumMod val="50000"/>
                  </a:srgbClr>
                </a:solidFill>
                <a:latin typeface="Agenda Regular" panose="02000603040000020004" pitchFamily="2" charset="77"/>
              </a:rPr>
              <a:t>Lemon Chicken~ sesame seeds</a:t>
            </a:r>
          </a:p>
          <a:p>
            <a:pPr marL="285750" lvl="0" indent="-285750">
              <a:spcAft>
                <a:spcPts val="200"/>
              </a:spcAft>
              <a:buFont typeface="Meiryo Bold"/>
              <a:buChar char="▸"/>
            </a:pPr>
            <a:r>
              <a:rPr lang="en-US" sz="1300" dirty="0">
                <a:solidFill>
                  <a:srgbClr val="545859">
                    <a:lumMod val="50000"/>
                  </a:srgbClr>
                </a:solidFill>
                <a:latin typeface="Agenda Regular" panose="02000603040000020004" pitchFamily="2" charset="77"/>
              </a:rPr>
              <a:t>Miso Glazed Atlantic Salmon</a:t>
            </a:r>
          </a:p>
          <a:p>
            <a:pPr marL="285750" lvl="0" indent="-285750">
              <a:spcAft>
                <a:spcPts val="200"/>
              </a:spcAft>
              <a:buFont typeface="Meiryo Bold"/>
              <a:buChar char="▸"/>
            </a:pPr>
            <a:r>
              <a:rPr lang="en-US" sz="1300" dirty="0">
                <a:solidFill>
                  <a:srgbClr val="545859">
                    <a:lumMod val="50000"/>
                  </a:srgbClr>
                </a:solidFill>
                <a:latin typeface="Agenda Regular" panose="02000603040000020004" pitchFamily="2" charset="77"/>
              </a:rPr>
              <a:t>Lo Mein Noodles~ water chestnuts, scallions, beansprouts</a:t>
            </a:r>
          </a:p>
          <a:p>
            <a:pPr marL="285750" lvl="0" indent="-285750">
              <a:spcAft>
                <a:spcPts val="200"/>
              </a:spcAft>
              <a:buFont typeface="Meiryo Bold"/>
              <a:buChar char="▸"/>
            </a:pPr>
            <a:r>
              <a:rPr lang="en-US" sz="1300" dirty="0">
                <a:solidFill>
                  <a:srgbClr val="545859">
                    <a:lumMod val="50000"/>
                  </a:srgbClr>
                </a:solidFill>
                <a:latin typeface="Agenda Regular" panose="02000603040000020004" pitchFamily="2" charset="77"/>
              </a:rPr>
              <a:t>Jasmine Rice</a:t>
            </a:r>
          </a:p>
          <a:p>
            <a:pPr marL="285750" indent="-285750">
              <a:spcAft>
                <a:spcPts val="200"/>
              </a:spcAft>
              <a:buFont typeface="Meiryo Bold"/>
              <a:buChar char="▸"/>
            </a:pPr>
            <a:r>
              <a:rPr lang="en-US" sz="1300" dirty="0">
                <a:solidFill>
                  <a:srgbClr val="545859">
                    <a:lumMod val="50000"/>
                  </a:srgbClr>
                </a:solidFill>
                <a:latin typeface="Agenda Regular" panose="02000603040000020004" pitchFamily="2" charset="77"/>
              </a:rPr>
              <a:t>Vegetable Dumplings~ sweet chili sauce</a:t>
            </a:r>
          </a:p>
          <a:p>
            <a:pPr marL="285750" indent="-285750">
              <a:spcAft>
                <a:spcPts val="200"/>
              </a:spcAft>
              <a:buFont typeface="Meiryo Bold"/>
              <a:buChar char="▸"/>
            </a:pPr>
            <a:r>
              <a:rPr lang="en-US" sz="1300" dirty="0">
                <a:solidFill>
                  <a:srgbClr val="545859">
                    <a:lumMod val="50000"/>
                  </a:srgbClr>
                </a:solidFill>
                <a:latin typeface="Agenda Regular" panose="02000603040000020004" pitchFamily="2" charset="77"/>
              </a:rPr>
              <a:t>Green Beans~ soy sauce, ginger, chili flakes, sesame oil</a:t>
            </a:r>
          </a:p>
          <a:p>
            <a:pPr marL="285750" lvl="0" indent="-285750">
              <a:spcAft>
                <a:spcPts val="200"/>
              </a:spcAft>
              <a:buFont typeface="Meiryo Bold"/>
              <a:buChar char="▸"/>
            </a:pPr>
            <a:r>
              <a:rPr lang="en-US" sz="1300" dirty="0">
                <a:solidFill>
                  <a:srgbClr val="545859">
                    <a:lumMod val="50000"/>
                  </a:srgbClr>
                </a:solidFill>
                <a:latin typeface="Agenda Regular" panose="02000603040000020004" pitchFamily="2" charset="77"/>
              </a:rPr>
              <a:t>Asian Chopped Salad~ </a:t>
            </a:r>
            <a:r>
              <a:rPr lang="en-US" sz="1300" dirty="0" err="1">
                <a:solidFill>
                  <a:srgbClr val="545859">
                    <a:lumMod val="50000"/>
                  </a:srgbClr>
                </a:solidFill>
                <a:latin typeface="Agenda Regular" panose="02000603040000020004" pitchFamily="2" charset="77"/>
              </a:rPr>
              <a:t>napa</a:t>
            </a:r>
            <a:r>
              <a:rPr lang="en-US" sz="1300" dirty="0">
                <a:solidFill>
                  <a:srgbClr val="545859">
                    <a:lumMod val="50000"/>
                  </a:srgbClr>
                </a:solidFill>
                <a:latin typeface="Agenda Regular" panose="02000603040000020004" pitchFamily="2" charset="77"/>
              </a:rPr>
              <a:t> cabbage, slivered almonds, carrots, cucumbers, scallions, wonton strips, sesame vinaigrette</a:t>
            </a:r>
          </a:p>
          <a:p>
            <a:pPr marL="285750" lvl="0" indent="-285750">
              <a:spcAft>
                <a:spcPts val="200"/>
              </a:spcAft>
              <a:buFont typeface="Meiryo Bold"/>
              <a:buChar char="▸"/>
            </a:pPr>
            <a:r>
              <a:rPr lang="en-US" sz="1300" dirty="0">
                <a:solidFill>
                  <a:srgbClr val="545859">
                    <a:lumMod val="50000"/>
                  </a:srgbClr>
                </a:solidFill>
                <a:latin typeface="Agenda Regular" panose="02000603040000020004" pitchFamily="2" charset="77"/>
              </a:rPr>
              <a:t>Almond Cookies</a:t>
            </a:r>
          </a:p>
          <a:p>
            <a:pPr lvl="0">
              <a:spcAft>
                <a:spcPts val="400"/>
              </a:spcAft>
            </a:pPr>
            <a:endParaRPr lang="en-US" sz="1300" dirty="0">
              <a:solidFill>
                <a:srgbClr val="545859">
                  <a:lumMod val="50000"/>
                </a:srgbClr>
              </a:solidFill>
              <a:latin typeface="Agenda Regular" panose="02000603040000020004" pitchFamily="2" charset="77"/>
            </a:endParaRPr>
          </a:p>
          <a:p>
            <a:pPr marL="285750" indent="-285750">
              <a:spcAft>
                <a:spcPts val="200"/>
              </a:spcAft>
              <a:buFont typeface="Meiryo Bold"/>
              <a:buChar char="▸"/>
            </a:pPr>
            <a:endParaRPr lang="en-US" sz="1300" dirty="0">
              <a:solidFill>
                <a:schemeClr val="tx1">
                  <a:lumMod val="50000"/>
                </a:schemeClr>
              </a:solidFill>
              <a:latin typeface="Agenda Regular" panose="02000603040000020004" pitchFamily="2" charset="77"/>
            </a:endParaRPr>
          </a:p>
        </p:txBody>
      </p:sp>
      <p:sp>
        <p:nvSpPr>
          <p:cNvPr id="3" name="Rectangle 2"/>
          <p:cNvSpPr/>
          <p:nvPr/>
        </p:nvSpPr>
        <p:spPr>
          <a:xfrm>
            <a:off x="609207" y="7537777"/>
            <a:ext cx="8175523" cy="223138"/>
          </a:xfrm>
          <a:prstGeom prst="rect">
            <a:avLst/>
          </a:prstGeom>
        </p:spPr>
        <p:txBody>
          <a:bodyPr wrap="square">
            <a:spAutoFit/>
          </a:bodyPr>
          <a:lstStyle/>
          <a:p>
            <a:pPr lvl="0"/>
            <a:r>
              <a:rPr lang="en-US" sz="850" dirty="0">
                <a:solidFill>
                  <a:srgbClr val="545859"/>
                </a:solidFill>
                <a:latin typeface="Agenda Regular" panose="02000603040000020004"/>
              </a:rPr>
              <a:t>All pricing is per person, a 21% taxable service charge and 9.5% sales tax will apply to all food and non-liquor beverage. Pricing ,sales tax and service charge are subject to change</a:t>
            </a:r>
            <a:endParaRPr lang="en-US" dirty="0">
              <a:solidFill>
                <a:srgbClr val="545859"/>
              </a:solidFill>
            </a:endParaRPr>
          </a:p>
        </p:txBody>
      </p:sp>
    </p:spTree>
    <p:extLst>
      <p:ext uri="{BB962C8B-B14F-4D97-AF65-F5344CB8AC3E}">
        <p14:creationId xmlns:p14="http://schemas.microsoft.com/office/powerpoint/2010/main" val="3642523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DE5E47-091D-264A-94EC-C1919D796A01}"/>
              </a:ext>
            </a:extLst>
          </p:cNvPr>
          <p:cNvGrpSpPr/>
          <p:nvPr/>
        </p:nvGrpSpPr>
        <p:grpSpPr>
          <a:xfrm>
            <a:off x="0" y="0"/>
            <a:ext cx="4302493" cy="7772400"/>
            <a:chOff x="8499107" y="0"/>
            <a:chExt cx="4302493" cy="7772400"/>
          </a:xfrm>
        </p:grpSpPr>
        <p:sp>
          <p:nvSpPr>
            <p:cNvPr id="3" name="Rectangle 2">
              <a:extLst>
                <a:ext uri="{FF2B5EF4-FFF2-40B4-BE49-F238E27FC236}">
                  <a16:creationId xmlns:a16="http://schemas.microsoft.com/office/drawing/2014/main" id="{87CD0D5D-2431-F54B-811F-3F62E7785B65}"/>
                </a:ext>
              </a:extLst>
            </p:cNvPr>
            <p:cNvSpPr/>
            <p:nvPr/>
          </p:nvSpPr>
          <p:spPr>
            <a:xfrm>
              <a:off x="8499107" y="0"/>
              <a:ext cx="4302493" cy="777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5D77D9-9E97-8840-B0BF-41E932BED3D4}"/>
                </a:ext>
              </a:extLst>
            </p:cNvPr>
            <p:cNvPicPr>
              <a:picLocks noChangeAspect="1"/>
            </p:cNvPicPr>
            <p:nvPr/>
          </p:nvPicPr>
          <p:blipFill>
            <a:blip r:embed="rId2"/>
            <a:srcRect/>
            <a:stretch/>
          </p:blipFill>
          <p:spPr>
            <a:xfrm>
              <a:off x="9173067" y="677194"/>
              <a:ext cx="2905539" cy="2905539"/>
            </a:xfrm>
            <a:prstGeom prst="rect">
              <a:avLst/>
            </a:prstGeom>
          </p:spPr>
        </p:pic>
        <p:pic>
          <p:nvPicPr>
            <p:cNvPr id="5" name="Picture 4">
              <a:extLst>
                <a:ext uri="{FF2B5EF4-FFF2-40B4-BE49-F238E27FC236}">
                  <a16:creationId xmlns:a16="http://schemas.microsoft.com/office/drawing/2014/main" id="{186D3C02-9F7F-6447-9151-D075B1BF9513}"/>
                </a:ext>
              </a:extLst>
            </p:cNvPr>
            <p:cNvPicPr>
              <a:picLocks noChangeAspect="1"/>
            </p:cNvPicPr>
            <p:nvPr/>
          </p:nvPicPr>
          <p:blipFill>
            <a:blip r:embed="rId3"/>
            <a:srcRect/>
            <a:stretch/>
          </p:blipFill>
          <p:spPr>
            <a:xfrm>
              <a:off x="9173067" y="4189667"/>
              <a:ext cx="2905539" cy="2905539"/>
            </a:xfrm>
            <a:prstGeom prst="rect">
              <a:avLst/>
            </a:prstGeom>
          </p:spPr>
        </p:pic>
      </p:grpSp>
      <p:sp>
        <p:nvSpPr>
          <p:cNvPr id="7" name="TextBox 6">
            <a:extLst>
              <a:ext uri="{FF2B5EF4-FFF2-40B4-BE49-F238E27FC236}">
                <a16:creationId xmlns:a16="http://schemas.microsoft.com/office/drawing/2014/main" id="{AF89428F-003F-8F41-87BF-1C0C48086DE9}"/>
              </a:ext>
            </a:extLst>
          </p:cNvPr>
          <p:cNvSpPr txBox="1"/>
          <p:nvPr/>
        </p:nvSpPr>
        <p:spPr>
          <a:xfrm>
            <a:off x="5054313" y="387405"/>
            <a:ext cx="7538519" cy="584775"/>
          </a:xfrm>
          <a:prstGeom prst="rect">
            <a:avLst/>
          </a:prstGeom>
          <a:noFill/>
        </p:spPr>
        <p:txBody>
          <a:bodyPr wrap="square" rtlCol="0" anchor="ctr">
            <a:spAutoFit/>
          </a:bodyPr>
          <a:lstStyle/>
          <a:p>
            <a:pPr algn="ctr"/>
            <a:r>
              <a:rPr lang="en-US" sz="3200" spc="300" dirty="0">
                <a:solidFill>
                  <a:schemeClr val="tx1">
                    <a:lumMod val="50000"/>
                  </a:schemeClr>
                </a:solidFill>
                <a:latin typeface="Agenda Light" panose="02000603040000020004" pitchFamily="2" charset="77"/>
              </a:rPr>
              <a:t>PLATED DINNER</a:t>
            </a:r>
          </a:p>
        </p:txBody>
      </p:sp>
      <p:sp>
        <p:nvSpPr>
          <p:cNvPr id="8" name="TextBox 7">
            <a:extLst>
              <a:ext uri="{FF2B5EF4-FFF2-40B4-BE49-F238E27FC236}">
                <a16:creationId xmlns:a16="http://schemas.microsoft.com/office/drawing/2014/main" id="{36222393-3FC3-B14A-9D61-2170593CACCD}"/>
              </a:ext>
            </a:extLst>
          </p:cNvPr>
          <p:cNvSpPr txBox="1"/>
          <p:nvPr/>
        </p:nvSpPr>
        <p:spPr>
          <a:xfrm>
            <a:off x="4943061" y="116909"/>
            <a:ext cx="7538519" cy="292388"/>
          </a:xfrm>
          <a:prstGeom prst="rect">
            <a:avLst/>
          </a:prstGeom>
          <a:noFill/>
        </p:spPr>
        <p:txBody>
          <a:bodyPr wrap="square" rtlCol="0" anchor="ctr">
            <a:spAutoFit/>
          </a:bodyPr>
          <a:lstStyle/>
          <a:p>
            <a:pPr algn="ctr"/>
            <a:r>
              <a:rPr lang="en-US" sz="1300" spc="300" dirty="0">
                <a:solidFill>
                  <a:schemeClr val="tx1">
                    <a:lumMod val="50000"/>
                  </a:schemeClr>
                </a:solidFill>
                <a:latin typeface="Agenda-Medium" panose="02000603040000020004" pitchFamily="2" charset="77"/>
              </a:rPr>
              <a:t>DINNER</a:t>
            </a:r>
          </a:p>
        </p:txBody>
      </p:sp>
      <p:cxnSp>
        <p:nvCxnSpPr>
          <p:cNvPr id="9" name="Straight Connector 8">
            <a:extLst>
              <a:ext uri="{FF2B5EF4-FFF2-40B4-BE49-F238E27FC236}">
                <a16:creationId xmlns:a16="http://schemas.microsoft.com/office/drawing/2014/main" id="{028BC666-8528-C24D-984B-9E4ECACDDC8F}"/>
              </a:ext>
            </a:extLst>
          </p:cNvPr>
          <p:cNvCxnSpPr>
            <a:cxnSpLocks/>
          </p:cNvCxnSpPr>
          <p:nvPr/>
        </p:nvCxnSpPr>
        <p:spPr>
          <a:xfrm>
            <a:off x="8100660" y="409297"/>
            <a:ext cx="122331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6551988-0F92-264A-A37B-E1B55060AC9D}"/>
              </a:ext>
            </a:extLst>
          </p:cNvPr>
          <p:cNvSpPr txBox="1"/>
          <p:nvPr/>
        </p:nvSpPr>
        <p:spPr>
          <a:xfrm>
            <a:off x="4703419" y="2158409"/>
            <a:ext cx="3627591" cy="3852337"/>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Soup Du Jour~ chef’s daily selection</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Classic Caesar~ hearts of romaine, sourdough croutons, shaved parmesan cheese, Caesar dressing</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Arugula &amp; Roasted Beet Salad~ goat cheese, red onion, sherry vinegar and watercress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Market Salad~ feta, candied walnuts, cucumber, radish, lemon herb vinaigrette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Mixed Baby Greens~ julienne carrots, cucumber, baby tomatoes, radish, balsamic vinaigrette, ranch</a:t>
            </a:r>
            <a:endParaRPr lang="en-US" sz="900" dirty="0">
              <a:solidFill>
                <a:schemeClr val="tx1">
                  <a:lumMod val="50000"/>
                </a:schemeClr>
              </a:solidFill>
              <a:latin typeface="Agenda Regular" panose="02000603040000020004" pitchFamily="2" charset="77"/>
            </a:endParaRP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Traditional Wedge Salad~ tomatoes, blue cheese, bacon crumbles, blue cheese dressing</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Baby Kale &amp; Red Quinoa Salad~ </a:t>
            </a:r>
            <a:r>
              <a:rPr lang="en-US" sz="1300" dirty="0" err="1">
                <a:solidFill>
                  <a:schemeClr val="tx1">
                    <a:lumMod val="50000"/>
                  </a:schemeClr>
                </a:solidFill>
                <a:latin typeface="Agenda Regular" panose="02000603040000020004" pitchFamily="2" charset="77"/>
              </a:rPr>
              <a:t>honeycrisp</a:t>
            </a:r>
            <a:r>
              <a:rPr lang="en-US" sz="1300" dirty="0">
                <a:solidFill>
                  <a:schemeClr val="tx1">
                    <a:lumMod val="50000"/>
                  </a:schemeClr>
                </a:solidFill>
                <a:latin typeface="Agenda Regular" panose="02000603040000020004" pitchFamily="2" charset="77"/>
              </a:rPr>
              <a:t> apples, walnuts, champagne vinaigrette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Italian Burrata~ creamy burrata, heirloom tomatoes, basil pesto, ciabatta bread</a:t>
            </a:r>
            <a:endParaRPr lang="en-US" sz="1300" i="1" dirty="0">
              <a:solidFill>
                <a:schemeClr val="tx1">
                  <a:lumMod val="50000"/>
                </a:schemeClr>
              </a:solidFill>
              <a:latin typeface="Agenda RegularItalic" panose="02000603040000020004" pitchFamily="2" charset="77"/>
            </a:endParaRPr>
          </a:p>
        </p:txBody>
      </p:sp>
      <p:sp>
        <p:nvSpPr>
          <p:cNvPr id="13" name="TextBox 12">
            <a:extLst>
              <a:ext uri="{FF2B5EF4-FFF2-40B4-BE49-F238E27FC236}">
                <a16:creationId xmlns:a16="http://schemas.microsoft.com/office/drawing/2014/main" id="{C9FFED74-6329-E044-BFD3-6CB15124CA2E}"/>
              </a:ext>
            </a:extLst>
          </p:cNvPr>
          <p:cNvSpPr txBox="1"/>
          <p:nvPr/>
        </p:nvSpPr>
        <p:spPr>
          <a:xfrm>
            <a:off x="4728009" y="1923286"/>
            <a:ext cx="3578409"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STARTERS  </a:t>
            </a:r>
            <a:r>
              <a:rPr lang="en-US" sz="1200" i="1" dirty="0">
                <a:solidFill>
                  <a:srgbClr val="2A2C2C"/>
                </a:solidFill>
                <a:latin typeface="Agenda RegularItalic" panose="02000603040000020004" pitchFamily="2" charset="77"/>
              </a:rPr>
              <a:t>Choose One</a:t>
            </a:r>
          </a:p>
        </p:txBody>
      </p:sp>
      <p:sp>
        <p:nvSpPr>
          <p:cNvPr id="15" name="TextBox 14">
            <a:extLst>
              <a:ext uri="{FF2B5EF4-FFF2-40B4-BE49-F238E27FC236}">
                <a16:creationId xmlns:a16="http://schemas.microsoft.com/office/drawing/2014/main" id="{A99DB21E-8CEB-4640-8396-6D5835864020}"/>
              </a:ext>
            </a:extLst>
          </p:cNvPr>
          <p:cNvSpPr txBox="1"/>
          <p:nvPr/>
        </p:nvSpPr>
        <p:spPr>
          <a:xfrm>
            <a:off x="4752601" y="6047050"/>
            <a:ext cx="3676776"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DESSERTS </a:t>
            </a:r>
            <a:r>
              <a:rPr lang="en-US" sz="1400" i="1" dirty="0">
                <a:solidFill>
                  <a:srgbClr val="001450"/>
                </a:solidFill>
                <a:latin typeface="Agenda RegularItalic" panose="02000603040000020004" pitchFamily="2" charset="77"/>
              </a:rPr>
              <a:t> </a:t>
            </a:r>
            <a:r>
              <a:rPr kumimoji="0" lang="en-US" sz="1300" b="0" i="1" u="none" strike="noStrike" kern="1200" cap="none" spc="0" normalizeH="0" baseline="0" noProof="0" dirty="0">
                <a:ln>
                  <a:noFill/>
                </a:ln>
                <a:solidFill>
                  <a:srgbClr val="2A2C2C"/>
                </a:solidFill>
                <a:effectLst/>
                <a:uLnTx/>
                <a:uFillTx/>
                <a:latin typeface="Agenda RegularItalic" panose="02000603040000020004" pitchFamily="2" charset="77"/>
              </a:rPr>
              <a:t>Choose One</a:t>
            </a:r>
            <a:endParaRPr lang="en-US" sz="1200" dirty="0">
              <a:solidFill>
                <a:srgbClr val="2A2C2C"/>
              </a:solidFill>
              <a:latin typeface="Agenda-Bold" panose="02000603040000020004" pitchFamily="2" charset="77"/>
            </a:endParaRPr>
          </a:p>
        </p:txBody>
      </p:sp>
      <p:sp>
        <p:nvSpPr>
          <p:cNvPr id="18" name="TextBox 17">
            <a:extLst>
              <a:ext uri="{FF2B5EF4-FFF2-40B4-BE49-F238E27FC236}">
                <a16:creationId xmlns:a16="http://schemas.microsoft.com/office/drawing/2014/main" id="{0895F6CC-B988-0645-8440-F5ED3DECE2CC}"/>
              </a:ext>
            </a:extLst>
          </p:cNvPr>
          <p:cNvSpPr txBox="1"/>
          <p:nvPr/>
        </p:nvSpPr>
        <p:spPr>
          <a:xfrm>
            <a:off x="5752917" y="848718"/>
            <a:ext cx="5958038" cy="1318310"/>
          </a:xfrm>
          <a:prstGeom prst="rect">
            <a:avLst/>
          </a:prstGeom>
          <a:noFill/>
        </p:spPr>
        <p:txBody>
          <a:bodyPr wrap="square" rtlCol="0">
            <a:spAutoFit/>
          </a:bodyPr>
          <a:lstStyle/>
          <a:p>
            <a:pPr lvl="0" algn="ctr">
              <a:spcAft>
                <a:spcPts val="400"/>
              </a:spcAft>
            </a:pPr>
            <a:r>
              <a:rPr lang="en-US" sz="1050" dirty="0">
                <a:solidFill>
                  <a:srgbClr val="545859">
                    <a:lumMod val="50000"/>
                  </a:srgbClr>
                </a:solidFill>
                <a:latin typeface="Agenda Regular" panose="02000603040000020004" pitchFamily="2" charset="77"/>
              </a:rPr>
              <a:t>Plated Dinners require a minimum of 25 guests: Price Listed Per Entrée</a:t>
            </a:r>
          </a:p>
          <a:p>
            <a:pPr lvl="0" algn="ctr">
              <a:spcAft>
                <a:spcPts val="400"/>
              </a:spcAft>
            </a:pPr>
            <a:r>
              <a:rPr lang="en-US" sz="1050" dirty="0">
                <a:solidFill>
                  <a:srgbClr val="545859">
                    <a:lumMod val="50000"/>
                  </a:srgbClr>
                </a:solidFill>
                <a:latin typeface="Agenda Regular" panose="02000603040000020004" pitchFamily="2" charset="77"/>
              </a:rPr>
              <a:t>Select up to (3) Entrées; (2) Protein (1) Vegetarian; Entrée counts due 5 days prior to your event </a:t>
            </a:r>
          </a:p>
          <a:p>
            <a:pPr algn="ctr">
              <a:spcAft>
                <a:spcPts val="400"/>
              </a:spcAft>
            </a:pPr>
            <a:r>
              <a:rPr lang="en-US" sz="1050" dirty="0">
                <a:solidFill>
                  <a:srgbClr val="545859">
                    <a:lumMod val="50000"/>
                  </a:srgbClr>
                </a:solidFill>
                <a:latin typeface="Agenda Regular" panose="02000603040000020004" pitchFamily="2" charset="77"/>
              </a:rPr>
              <a:t>Additional $150 Fee Applies to all Groups Less Than 25 People, No Less Than 15</a:t>
            </a:r>
          </a:p>
          <a:p>
            <a:pPr lvl="0" algn="ctr">
              <a:spcAft>
                <a:spcPts val="400"/>
              </a:spcAft>
            </a:pPr>
            <a:r>
              <a:rPr lang="en-US" sz="1050" dirty="0">
                <a:solidFill>
                  <a:srgbClr val="545859">
                    <a:lumMod val="50000"/>
                  </a:srgbClr>
                </a:solidFill>
                <a:latin typeface="Agenda Regular" panose="02000603040000020004" pitchFamily="2" charset="77"/>
              </a:rPr>
              <a:t>All Plated Dinners are Three Course and Include:  </a:t>
            </a:r>
          </a:p>
          <a:p>
            <a:pPr lvl="0" algn="ctr">
              <a:spcAft>
                <a:spcPts val="400"/>
              </a:spcAft>
            </a:pPr>
            <a:r>
              <a:rPr lang="en-US" sz="1050" dirty="0">
                <a:solidFill>
                  <a:srgbClr val="545859">
                    <a:lumMod val="50000"/>
                  </a:srgbClr>
                </a:solidFill>
                <a:latin typeface="Agenda Regular" panose="02000603040000020004" pitchFamily="2" charset="77"/>
              </a:rPr>
              <a:t>Starter, Entrée &amp; Dessert; Freshly Brewed Coffee, Assorted Hot Tea, Iced Tea, Artesian Bread &amp; Butter </a:t>
            </a:r>
          </a:p>
          <a:p>
            <a:pPr algn="ctr">
              <a:spcAft>
                <a:spcPts val="400"/>
              </a:spcAft>
            </a:pPr>
            <a:endParaRPr lang="en-US" sz="1050" dirty="0">
              <a:solidFill>
                <a:schemeClr val="bg2">
                  <a:lumMod val="25000"/>
                </a:schemeClr>
              </a:solidFill>
              <a:latin typeface="Agenda Regular" panose="02000603040000020004" pitchFamily="2" charset="77"/>
            </a:endParaRPr>
          </a:p>
        </p:txBody>
      </p:sp>
      <p:sp>
        <p:nvSpPr>
          <p:cNvPr id="20" name="TextBox 19">
            <a:extLst>
              <a:ext uri="{FF2B5EF4-FFF2-40B4-BE49-F238E27FC236}">
                <a16:creationId xmlns:a16="http://schemas.microsoft.com/office/drawing/2014/main" id="{247349DF-8DE4-654E-B9AF-55FA6413F221}"/>
              </a:ext>
            </a:extLst>
          </p:cNvPr>
          <p:cNvSpPr txBox="1"/>
          <p:nvPr/>
        </p:nvSpPr>
        <p:spPr>
          <a:xfrm>
            <a:off x="8465311" y="1959817"/>
            <a:ext cx="4377838" cy="584775"/>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ENTRÉES  </a:t>
            </a:r>
            <a:r>
              <a:rPr lang="en-US" sz="1200" i="1" dirty="0">
                <a:solidFill>
                  <a:srgbClr val="2A2C2C"/>
                </a:solidFill>
                <a:latin typeface="Agenda RegularItalic" panose="02000603040000020004" pitchFamily="2" charset="77"/>
              </a:rPr>
              <a:t>Select up to (3) Entrees: (2) Proteins (1) Vegetarian</a:t>
            </a:r>
            <a:endParaRPr lang="en-US" sz="1200" dirty="0">
              <a:solidFill>
                <a:schemeClr val="accent3"/>
              </a:solidFill>
              <a:latin typeface="Agenda-Bold" panose="02000603040000020004" pitchFamily="2" charset="77"/>
            </a:endParaRPr>
          </a:p>
          <a:p>
            <a:r>
              <a:rPr lang="en-US" sz="1600" b="1" dirty="0">
                <a:solidFill>
                  <a:schemeClr val="accent3"/>
                </a:solidFill>
                <a:latin typeface="Agenda-Bold" panose="02000603040000020004" pitchFamily="2" charset="77"/>
              </a:rPr>
              <a:t> </a:t>
            </a:r>
            <a:r>
              <a:rPr lang="en-US" sz="1400" i="1" dirty="0">
                <a:solidFill>
                  <a:srgbClr val="001450"/>
                </a:solidFill>
                <a:latin typeface="Agenda RegularItalic" panose="02000603040000020004" pitchFamily="2" charset="77"/>
              </a:rPr>
              <a:t> </a:t>
            </a:r>
            <a:endParaRPr lang="en-US" sz="1200" dirty="0">
              <a:solidFill>
                <a:schemeClr val="accent3"/>
              </a:solidFill>
              <a:latin typeface="Agenda-Bold" panose="02000603040000020004" pitchFamily="2" charset="77"/>
            </a:endParaRPr>
          </a:p>
        </p:txBody>
      </p:sp>
      <p:sp>
        <p:nvSpPr>
          <p:cNvPr id="6" name="Slide Number Placeholder 5">
            <a:extLst>
              <a:ext uri="{FF2B5EF4-FFF2-40B4-BE49-F238E27FC236}">
                <a16:creationId xmlns:a16="http://schemas.microsoft.com/office/drawing/2014/main" id="{0AAA5F54-8900-4309-B5D1-2CBCC9BA6BAA}"/>
              </a:ext>
            </a:extLst>
          </p:cNvPr>
          <p:cNvSpPr>
            <a:spLocks noGrp="1"/>
          </p:cNvSpPr>
          <p:nvPr>
            <p:ph type="sldNum" sz="quarter" idx="12"/>
          </p:nvPr>
        </p:nvSpPr>
        <p:spPr>
          <a:xfrm>
            <a:off x="1440203" y="7226899"/>
            <a:ext cx="11041379" cy="413808"/>
          </a:xfrm>
        </p:spPr>
        <p:txBody>
          <a:bodyPr/>
          <a:lstStyle/>
          <a:p>
            <a:fld id="{259BA683-ED57-A245-A1B0-0A2DEED8498B}" type="slidenum">
              <a:rPr lang="en-US" smtClean="0"/>
              <a:t>24</a:t>
            </a:fld>
            <a:endParaRPr lang="en-US" dirty="0"/>
          </a:p>
        </p:txBody>
      </p:sp>
      <p:sp>
        <p:nvSpPr>
          <p:cNvPr id="11" name="Rectangle 10"/>
          <p:cNvSpPr/>
          <p:nvPr/>
        </p:nvSpPr>
        <p:spPr>
          <a:xfrm>
            <a:off x="4752601" y="6303133"/>
            <a:ext cx="6400800" cy="1195199"/>
          </a:xfrm>
          <a:prstGeom prst="rect">
            <a:avLst/>
          </a:prstGeom>
        </p:spPr>
        <p:txBody>
          <a:bodyPr>
            <a:spAutoFit/>
          </a:bodyPr>
          <a:lstStyle/>
          <a:p>
            <a:pPr marL="285750" lvl="0" indent="-285750">
              <a:spcAft>
                <a:spcPts val="200"/>
              </a:spcAft>
              <a:buFont typeface="Meiryo Bold"/>
              <a:buChar char="▸"/>
            </a:pPr>
            <a:r>
              <a:rPr lang="en-US" sz="1300" dirty="0">
                <a:solidFill>
                  <a:srgbClr val="545859">
                    <a:lumMod val="50000"/>
                  </a:srgbClr>
                </a:solidFill>
                <a:latin typeface="Agenda Regular" panose="02000603040000020004" pitchFamily="2" charset="77"/>
              </a:rPr>
              <a:t>Crème </a:t>
            </a:r>
            <a:r>
              <a:rPr lang="en-US" sz="1300" dirty="0" err="1">
                <a:solidFill>
                  <a:srgbClr val="545859">
                    <a:lumMod val="50000"/>
                  </a:srgbClr>
                </a:solidFill>
                <a:latin typeface="Agenda Regular" panose="02000603040000020004" pitchFamily="2" charset="77"/>
              </a:rPr>
              <a:t>Brulee</a:t>
            </a:r>
            <a:r>
              <a:rPr lang="en-US" sz="1300" dirty="0">
                <a:solidFill>
                  <a:srgbClr val="545859">
                    <a:lumMod val="50000"/>
                  </a:srgbClr>
                </a:solidFill>
                <a:latin typeface="Agenda Regular" panose="02000603040000020004" pitchFamily="2" charset="77"/>
              </a:rPr>
              <a:t>~ fresh berries</a:t>
            </a:r>
          </a:p>
          <a:p>
            <a:pPr marL="285750" lvl="0" indent="-285750">
              <a:spcAft>
                <a:spcPts val="200"/>
              </a:spcAft>
              <a:buFont typeface="Meiryo Bold"/>
              <a:buChar char="▸"/>
            </a:pPr>
            <a:r>
              <a:rPr lang="en-US" sz="1300" dirty="0">
                <a:solidFill>
                  <a:srgbClr val="545859">
                    <a:lumMod val="50000"/>
                  </a:srgbClr>
                </a:solidFill>
                <a:latin typeface="Agenda Regular" panose="02000603040000020004" pitchFamily="2" charset="77"/>
              </a:rPr>
              <a:t>New York Cheesecake~ raspberry coulis, berries</a:t>
            </a:r>
          </a:p>
          <a:p>
            <a:pPr marL="285750" lvl="0" indent="-285750">
              <a:spcAft>
                <a:spcPts val="200"/>
              </a:spcAft>
              <a:buFont typeface="Meiryo Bold"/>
              <a:buChar char="▸"/>
            </a:pPr>
            <a:r>
              <a:rPr lang="en-US" sz="1300" dirty="0">
                <a:solidFill>
                  <a:srgbClr val="545859">
                    <a:lumMod val="50000"/>
                  </a:srgbClr>
                </a:solidFill>
                <a:latin typeface="Agenda Regular" panose="02000603040000020004" pitchFamily="2" charset="77"/>
              </a:rPr>
              <a:t>Chocolate Cake~ caramel sauce, whipped cream</a:t>
            </a:r>
          </a:p>
          <a:p>
            <a:pPr marL="285750" lvl="0" indent="-285750">
              <a:spcAft>
                <a:spcPts val="200"/>
              </a:spcAft>
              <a:buFont typeface="Meiryo Bold"/>
              <a:buChar char="▸"/>
            </a:pPr>
            <a:r>
              <a:rPr lang="en-US" sz="1300" dirty="0">
                <a:solidFill>
                  <a:srgbClr val="545859">
                    <a:lumMod val="50000"/>
                  </a:srgbClr>
                </a:solidFill>
                <a:latin typeface="Agenda Regular" panose="02000603040000020004" pitchFamily="2" charset="77"/>
              </a:rPr>
              <a:t>Key Lime Tart</a:t>
            </a:r>
          </a:p>
          <a:p>
            <a:pPr marL="285750" lvl="0" indent="-285750">
              <a:spcAft>
                <a:spcPts val="200"/>
              </a:spcAft>
              <a:buFont typeface="Meiryo Bold"/>
              <a:buChar char="▸"/>
            </a:pPr>
            <a:r>
              <a:rPr lang="en-US" sz="1300" dirty="0">
                <a:solidFill>
                  <a:srgbClr val="545859">
                    <a:lumMod val="50000"/>
                  </a:srgbClr>
                </a:solidFill>
                <a:latin typeface="Agenda Regular" panose="02000603040000020004" pitchFamily="2" charset="77"/>
              </a:rPr>
              <a:t>Chef’s Dessert Trio</a:t>
            </a:r>
          </a:p>
        </p:txBody>
      </p:sp>
      <p:sp>
        <p:nvSpPr>
          <p:cNvPr id="16" name="Rectangle 15"/>
          <p:cNvSpPr/>
          <p:nvPr/>
        </p:nvSpPr>
        <p:spPr>
          <a:xfrm>
            <a:off x="8429377" y="2167028"/>
            <a:ext cx="4413772" cy="6283771"/>
          </a:xfrm>
          <a:prstGeom prst="rect">
            <a:avLst/>
          </a:prstGeom>
        </p:spPr>
        <p:txBody>
          <a:bodyPr wrap="square">
            <a:spAutoFit/>
          </a:bodyPr>
          <a:lstStyle/>
          <a:p>
            <a:pPr marL="285750" lvl="0" indent="-285750">
              <a:spcAft>
                <a:spcPts val="300"/>
              </a:spcAft>
              <a:buFont typeface="Meiryo Bold"/>
              <a:buChar char="▸"/>
            </a:pPr>
            <a:r>
              <a:rPr lang="en-US" sz="1300" dirty="0">
                <a:solidFill>
                  <a:srgbClr val="545859">
                    <a:lumMod val="50000"/>
                  </a:srgbClr>
                </a:solidFill>
                <a:latin typeface="Agenda Regular" panose="02000603040000020004" pitchFamily="2" charset="77"/>
              </a:rPr>
              <a:t>Grilled New York Strip~ twice baked potato, sautéed garlic </a:t>
            </a:r>
            <a:r>
              <a:rPr lang="en-US" sz="1300" dirty="0" err="1">
                <a:solidFill>
                  <a:srgbClr val="545859">
                    <a:lumMod val="50000"/>
                  </a:srgbClr>
                </a:solidFill>
                <a:latin typeface="Agenda Regular" panose="02000603040000020004" pitchFamily="2" charset="77"/>
              </a:rPr>
              <a:t>broccollini</a:t>
            </a:r>
            <a:r>
              <a:rPr lang="en-US" sz="1300" dirty="0">
                <a:solidFill>
                  <a:srgbClr val="545859">
                    <a:lumMod val="50000"/>
                  </a:srgbClr>
                </a:solidFill>
                <a:latin typeface="Agenda Regular" panose="02000603040000020004" pitchFamily="2" charset="77"/>
              </a:rPr>
              <a:t>  </a:t>
            </a:r>
            <a:r>
              <a:rPr lang="en-US" sz="1300" b="1" dirty="0">
                <a:solidFill>
                  <a:srgbClr val="545859">
                    <a:lumMod val="50000"/>
                  </a:srgbClr>
                </a:solidFill>
                <a:latin typeface="Agenda Regular" panose="02000603040000020004" pitchFamily="2" charset="77"/>
              </a:rPr>
              <a:t>$64++ p/p</a:t>
            </a:r>
          </a:p>
          <a:p>
            <a:pPr marL="285750" lvl="0" indent="-285750">
              <a:spcAft>
                <a:spcPts val="300"/>
              </a:spcAft>
              <a:buFont typeface="Meiryo Bold"/>
              <a:buChar char="▸"/>
            </a:pPr>
            <a:r>
              <a:rPr lang="en-US" sz="1300" dirty="0">
                <a:solidFill>
                  <a:srgbClr val="545859">
                    <a:lumMod val="50000"/>
                  </a:srgbClr>
                </a:solidFill>
                <a:latin typeface="Agenda Regular" panose="02000603040000020004" pitchFamily="2" charset="77"/>
              </a:rPr>
              <a:t>Herb Crusted Salmon~ baby fingerling potatoes, asparagus </a:t>
            </a:r>
            <a:r>
              <a:rPr lang="en-US" sz="1300" b="1" dirty="0">
                <a:solidFill>
                  <a:srgbClr val="545859">
                    <a:lumMod val="50000"/>
                  </a:srgbClr>
                </a:solidFill>
                <a:latin typeface="Agenda Regular" panose="02000603040000020004" pitchFamily="2" charset="77"/>
              </a:rPr>
              <a:t>$60++ p/p</a:t>
            </a:r>
          </a:p>
          <a:p>
            <a:pPr marL="285750" lvl="0" indent="-285750">
              <a:spcAft>
                <a:spcPts val="300"/>
              </a:spcAft>
              <a:buFont typeface="Meiryo Bold"/>
              <a:buChar char="▸"/>
            </a:pPr>
            <a:r>
              <a:rPr lang="en-US" sz="1300" dirty="0">
                <a:solidFill>
                  <a:srgbClr val="545859">
                    <a:lumMod val="50000"/>
                  </a:srgbClr>
                </a:solidFill>
                <a:latin typeface="Agenda Regular" panose="02000603040000020004" pitchFamily="2" charset="77"/>
              </a:rPr>
              <a:t>Mediterranean Shrimp Pasta~ jumbo shrimp, bowtie pasta, spinach, mushroom, tomato, pesto crème sauce </a:t>
            </a:r>
            <a:r>
              <a:rPr lang="en-US" sz="1300" b="1" dirty="0">
                <a:solidFill>
                  <a:srgbClr val="545859">
                    <a:lumMod val="50000"/>
                  </a:srgbClr>
                </a:solidFill>
                <a:latin typeface="Agenda Regular" panose="02000603040000020004" pitchFamily="2" charset="77"/>
              </a:rPr>
              <a:t>$55++ p/p</a:t>
            </a:r>
          </a:p>
          <a:p>
            <a:pPr marL="285750" lvl="0" indent="-285750">
              <a:spcAft>
                <a:spcPts val="300"/>
              </a:spcAft>
              <a:buFont typeface="Meiryo Bold"/>
              <a:buChar char="▸"/>
            </a:pPr>
            <a:r>
              <a:rPr lang="en-US" sz="1300" dirty="0">
                <a:solidFill>
                  <a:srgbClr val="545859">
                    <a:lumMod val="50000"/>
                  </a:srgbClr>
                </a:solidFill>
                <a:latin typeface="Agenda Regular" panose="02000603040000020004" pitchFamily="2" charset="77"/>
              </a:rPr>
              <a:t>Chicken </a:t>
            </a:r>
            <a:r>
              <a:rPr lang="en-US" sz="1300" dirty="0" err="1">
                <a:solidFill>
                  <a:srgbClr val="545859">
                    <a:lumMod val="50000"/>
                  </a:srgbClr>
                </a:solidFill>
                <a:latin typeface="Agenda Regular" panose="02000603040000020004" pitchFamily="2" charset="77"/>
              </a:rPr>
              <a:t>Picatta</a:t>
            </a:r>
            <a:r>
              <a:rPr lang="en-US" sz="1300" dirty="0">
                <a:solidFill>
                  <a:srgbClr val="545859">
                    <a:lumMod val="50000"/>
                  </a:srgbClr>
                </a:solidFill>
                <a:latin typeface="Agenda Regular" panose="02000603040000020004" pitchFamily="2" charset="77"/>
              </a:rPr>
              <a:t>~ lemon caper beurre </a:t>
            </a:r>
            <a:r>
              <a:rPr lang="en-US" sz="1300" dirty="0" err="1">
                <a:solidFill>
                  <a:srgbClr val="545859">
                    <a:lumMod val="50000"/>
                  </a:srgbClr>
                </a:solidFill>
                <a:latin typeface="Agenda Regular" panose="02000603040000020004" pitchFamily="2" charset="77"/>
              </a:rPr>
              <a:t>blanc</a:t>
            </a:r>
            <a:r>
              <a:rPr lang="en-US" sz="1300" dirty="0">
                <a:solidFill>
                  <a:srgbClr val="545859">
                    <a:lumMod val="50000"/>
                  </a:srgbClr>
                </a:solidFill>
                <a:latin typeface="Agenda Regular" panose="02000603040000020004" pitchFamily="2" charset="77"/>
              </a:rPr>
              <a:t>, mashed potatoes, roasted broccoli  </a:t>
            </a:r>
            <a:r>
              <a:rPr lang="en-US" sz="1300" b="1" dirty="0">
                <a:solidFill>
                  <a:srgbClr val="545859">
                    <a:lumMod val="50000"/>
                  </a:srgbClr>
                </a:solidFill>
                <a:latin typeface="Agenda Regular" panose="02000603040000020004" pitchFamily="2" charset="77"/>
              </a:rPr>
              <a:t>$56 ++ p/p</a:t>
            </a:r>
          </a:p>
          <a:p>
            <a:pPr marL="285750" indent="-285750">
              <a:spcAft>
                <a:spcPts val="300"/>
              </a:spcAft>
              <a:buFont typeface="Meiryo Bold"/>
              <a:buChar char="▸"/>
            </a:pPr>
            <a:r>
              <a:rPr lang="en-US" sz="1300" dirty="0">
                <a:solidFill>
                  <a:srgbClr val="545859">
                    <a:lumMod val="50000"/>
                  </a:srgbClr>
                </a:solidFill>
                <a:latin typeface="Agenda Regular" panose="02000603040000020004" pitchFamily="2" charset="77"/>
              </a:rPr>
              <a:t>Herb Roasted Chicken Breast~ mushrooms, fontina cheese, smashed red bliss potatoes, roasted asparagus, madeira wine sauce </a:t>
            </a:r>
            <a:r>
              <a:rPr lang="en-US" sz="1300" b="1" dirty="0">
                <a:solidFill>
                  <a:srgbClr val="545859">
                    <a:lumMod val="50000"/>
                  </a:srgbClr>
                </a:solidFill>
                <a:latin typeface="Agenda Regular" panose="02000603040000020004" pitchFamily="2" charset="77"/>
              </a:rPr>
              <a:t>$56++ p/p</a:t>
            </a:r>
          </a:p>
          <a:p>
            <a:pPr marL="285750" indent="-285750">
              <a:spcAft>
                <a:spcPts val="300"/>
              </a:spcAft>
              <a:buFont typeface="Meiryo Bold"/>
              <a:buChar char="▸"/>
            </a:pPr>
            <a:r>
              <a:rPr lang="en-US" sz="1300" dirty="0">
                <a:solidFill>
                  <a:srgbClr val="545859">
                    <a:lumMod val="50000"/>
                  </a:srgbClr>
                </a:solidFill>
                <a:latin typeface="Agenda Regular" panose="02000603040000020004" pitchFamily="2" charset="77"/>
              </a:rPr>
              <a:t>Butternut Squash Ravioli~ artichoke </a:t>
            </a:r>
            <a:r>
              <a:rPr lang="en-US" sz="1300" dirty="0" err="1">
                <a:solidFill>
                  <a:srgbClr val="545859">
                    <a:lumMod val="50000"/>
                  </a:srgbClr>
                </a:solidFill>
                <a:latin typeface="Agenda Regular" panose="02000603040000020004" pitchFamily="2" charset="77"/>
              </a:rPr>
              <a:t>beurre</a:t>
            </a:r>
            <a:r>
              <a:rPr lang="en-US" sz="1300" dirty="0">
                <a:solidFill>
                  <a:srgbClr val="545859">
                    <a:lumMod val="50000"/>
                  </a:srgbClr>
                </a:solidFill>
                <a:latin typeface="Agenda Regular" panose="02000603040000020004" pitchFamily="2" charset="77"/>
              </a:rPr>
              <a:t> blanc, truffle oil </a:t>
            </a:r>
            <a:r>
              <a:rPr lang="en-US" sz="1300" b="1" dirty="0">
                <a:solidFill>
                  <a:srgbClr val="545859">
                    <a:lumMod val="50000"/>
                  </a:srgbClr>
                </a:solidFill>
                <a:latin typeface="Agenda Regular" panose="02000603040000020004" pitchFamily="2" charset="77"/>
              </a:rPr>
              <a:t>$52++ p/p</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Eggplant lasagna~ roasted tomato, ricotta, basil </a:t>
            </a:r>
            <a:r>
              <a:rPr lang="en-US" sz="1300" b="1" dirty="0">
                <a:solidFill>
                  <a:srgbClr val="545859">
                    <a:lumMod val="50000"/>
                  </a:srgbClr>
                </a:solidFill>
                <a:latin typeface="Agenda Regular" panose="02000603040000020004" pitchFamily="2" charset="77"/>
              </a:rPr>
              <a:t>$52++ p/p</a:t>
            </a:r>
            <a:endParaRPr lang="en-US" sz="1300" dirty="0">
              <a:solidFill>
                <a:schemeClr val="tx1">
                  <a:lumMod val="50000"/>
                </a:schemeClr>
              </a:solidFill>
              <a:latin typeface="Agenda Regular" panose="02000603040000020004" pitchFamily="2" charset="77"/>
            </a:endParaRPr>
          </a:p>
          <a:p>
            <a:pPr marL="285750" indent="-285750">
              <a:spcAft>
                <a:spcPts val="300"/>
              </a:spcAft>
              <a:buFont typeface="Meiryo Bold"/>
              <a:buChar char="▸"/>
            </a:pPr>
            <a:r>
              <a:rPr lang="en-US" sz="1300" dirty="0">
                <a:solidFill>
                  <a:srgbClr val="545859">
                    <a:lumMod val="50000"/>
                  </a:srgbClr>
                </a:solidFill>
                <a:latin typeface="Agenda Regular" panose="02000603040000020004" pitchFamily="2" charset="77"/>
              </a:rPr>
              <a:t>Grilled Vegetable Risotto~ squash, zucchini, roasted asparagus, baby carrots </a:t>
            </a:r>
            <a:r>
              <a:rPr lang="en-US" sz="1300" b="1" dirty="0">
                <a:solidFill>
                  <a:srgbClr val="545859">
                    <a:lumMod val="50000"/>
                  </a:srgbClr>
                </a:solidFill>
                <a:latin typeface="Agenda Regular" panose="02000603040000020004" pitchFamily="2" charset="77"/>
              </a:rPr>
              <a:t>$52++ p/p</a:t>
            </a:r>
          </a:p>
          <a:p>
            <a:pPr lvl="0">
              <a:spcAft>
                <a:spcPts val="300"/>
              </a:spcAft>
            </a:pPr>
            <a:r>
              <a:rPr lang="en-US" sz="1300" i="1" dirty="0">
                <a:solidFill>
                  <a:srgbClr val="545859">
                    <a:lumMod val="50000"/>
                  </a:srgbClr>
                </a:solidFill>
                <a:latin typeface="Agenda RegularItalic" panose="02000603040000020004"/>
              </a:rPr>
              <a:t>Items below require a 50 guest minimum</a:t>
            </a:r>
          </a:p>
          <a:p>
            <a:pPr marL="285750" lvl="0" indent="-285750">
              <a:buFont typeface="Meiryo Bold"/>
              <a:buChar char="▸"/>
            </a:pPr>
            <a:r>
              <a:rPr lang="en-US" sz="1300" dirty="0">
                <a:solidFill>
                  <a:srgbClr val="545859">
                    <a:lumMod val="50000"/>
                  </a:srgbClr>
                </a:solidFill>
                <a:latin typeface="Agenda Regular" panose="02000603040000020004" pitchFamily="2" charset="77"/>
              </a:rPr>
              <a:t>Braised Short Ribs~ parmesan polenta, roasted root vegetables, red wine demi glace, crispy shallots </a:t>
            </a:r>
          </a:p>
          <a:p>
            <a:pPr lvl="0"/>
            <a:r>
              <a:rPr lang="en-US" sz="1300" b="1" dirty="0">
                <a:solidFill>
                  <a:srgbClr val="545859">
                    <a:lumMod val="50000"/>
                  </a:srgbClr>
                </a:solidFill>
                <a:latin typeface="Agenda Regular" panose="02000603040000020004" pitchFamily="2" charset="77"/>
              </a:rPr>
              <a:t>       $60++ p/p</a:t>
            </a:r>
          </a:p>
          <a:p>
            <a:pPr marL="285750" lvl="0" indent="-285750">
              <a:buFont typeface="Meiryo Bold"/>
              <a:buChar char="▸"/>
            </a:pPr>
            <a:r>
              <a:rPr lang="en-US" sz="1300" dirty="0">
                <a:solidFill>
                  <a:srgbClr val="545859">
                    <a:lumMod val="50000"/>
                  </a:srgbClr>
                </a:solidFill>
                <a:latin typeface="Agenda Regular" panose="02000603040000020004" pitchFamily="2" charset="77"/>
              </a:rPr>
              <a:t>Grilled Colorado Lamb Chops~ sweet potato gratin, caramelized fennel-ginger glazed carrots, red wine jus </a:t>
            </a:r>
            <a:r>
              <a:rPr lang="en-US" sz="1300" b="1" dirty="0">
                <a:solidFill>
                  <a:srgbClr val="545859">
                    <a:lumMod val="50000"/>
                  </a:srgbClr>
                </a:solidFill>
                <a:latin typeface="Agenda Regular" panose="02000603040000020004" pitchFamily="2" charset="77"/>
              </a:rPr>
              <a:t>$68++ p/p</a:t>
            </a:r>
          </a:p>
          <a:p>
            <a:pPr marL="285750" indent="-285750">
              <a:buFont typeface="Meiryo Bold"/>
              <a:buChar char="▸"/>
            </a:pPr>
            <a:r>
              <a:rPr lang="en-US" sz="1300" dirty="0">
                <a:solidFill>
                  <a:srgbClr val="545859">
                    <a:lumMod val="50000"/>
                  </a:srgbClr>
                </a:solidFill>
                <a:latin typeface="Agenda Regular" panose="02000603040000020004" pitchFamily="2" charset="77"/>
              </a:rPr>
              <a:t>Blackened Mahi </a:t>
            </a:r>
            <a:r>
              <a:rPr lang="en-US" sz="1300" dirty="0" err="1">
                <a:solidFill>
                  <a:srgbClr val="545859">
                    <a:lumMod val="50000"/>
                  </a:srgbClr>
                </a:solidFill>
                <a:latin typeface="Agenda Regular" panose="02000603040000020004" pitchFamily="2" charset="77"/>
              </a:rPr>
              <a:t>Mahi</a:t>
            </a:r>
            <a:r>
              <a:rPr lang="en-US" sz="1300" dirty="0">
                <a:solidFill>
                  <a:srgbClr val="545859">
                    <a:lumMod val="50000"/>
                  </a:srgbClr>
                </a:solidFill>
                <a:latin typeface="Agenda Regular" panose="02000603040000020004" pitchFamily="2" charset="77"/>
              </a:rPr>
              <a:t>~ mango &amp; tomatillo salsa, wild rice </a:t>
            </a:r>
            <a:r>
              <a:rPr lang="en-US" sz="1300" b="1" dirty="0">
                <a:solidFill>
                  <a:srgbClr val="545859">
                    <a:lumMod val="50000"/>
                  </a:srgbClr>
                </a:solidFill>
                <a:latin typeface="Agenda Regular" panose="02000603040000020004" pitchFamily="2" charset="77"/>
              </a:rPr>
              <a:t>$60++ p/p</a:t>
            </a:r>
          </a:p>
          <a:p>
            <a:pPr marL="285750" lvl="0" indent="-285750">
              <a:spcAft>
                <a:spcPts val="400"/>
              </a:spcAft>
              <a:buFont typeface="Meiryo Bold"/>
              <a:buChar char="▸"/>
            </a:pPr>
            <a:endParaRPr lang="en-US" sz="1300" dirty="0">
              <a:solidFill>
                <a:srgbClr val="545859">
                  <a:lumMod val="50000"/>
                </a:srgbClr>
              </a:solidFill>
              <a:latin typeface="Agenda Regular" panose="02000603040000020004" pitchFamily="2" charset="77"/>
            </a:endParaRPr>
          </a:p>
          <a:p>
            <a:pPr marL="285750" lvl="0" indent="-285750">
              <a:spcAft>
                <a:spcPts val="300"/>
              </a:spcAft>
              <a:buFont typeface="Meiryo Bold"/>
              <a:buChar char="▸"/>
            </a:pPr>
            <a:endParaRPr lang="en-US" sz="1300" dirty="0">
              <a:solidFill>
                <a:srgbClr val="545859">
                  <a:lumMod val="50000"/>
                </a:srgbClr>
              </a:solidFill>
              <a:latin typeface="Agenda Regular" panose="02000603040000020004" pitchFamily="2" charset="77"/>
            </a:endParaRPr>
          </a:p>
          <a:p>
            <a:pPr lvl="0">
              <a:spcAft>
                <a:spcPts val="300"/>
              </a:spcAft>
            </a:pPr>
            <a:endParaRPr lang="en-US" sz="1300" dirty="0">
              <a:solidFill>
                <a:srgbClr val="545859">
                  <a:lumMod val="50000"/>
                </a:srgbClr>
              </a:solidFill>
              <a:latin typeface="Agenda Regular" panose="02000603040000020004" pitchFamily="2" charset="77"/>
            </a:endParaRPr>
          </a:p>
        </p:txBody>
      </p:sp>
      <p:pic>
        <p:nvPicPr>
          <p:cNvPr id="19" name="Picture 18">
            <a:extLst>
              <a:ext uri="{FF2B5EF4-FFF2-40B4-BE49-F238E27FC236}">
                <a16:creationId xmlns:a16="http://schemas.microsoft.com/office/drawing/2014/main" id="{CA799544-6E38-49BF-8B51-111CA8132131}"/>
              </a:ext>
            </a:extLst>
          </p:cNvPr>
          <p:cNvPicPr>
            <a:picLocks noChangeAspect="1"/>
          </p:cNvPicPr>
          <p:nvPr/>
        </p:nvPicPr>
        <p:blipFill>
          <a:blip r:embed="rId4"/>
          <a:stretch>
            <a:fillRect/>
          </a:stretch>
        </p:blipFill>
        <p:spPr>
          <a:xfrm>
            <a:off x="664975" y="4189667"/>
            <a:ext cx="2914523" cy="2908044"/>
          </a:xfrm>
          <a:prstGeom prst="rect">
            <a:avLst/>
          </a:prstGeom>
        </p:spPr>
      </p:pic>
      <p:sp>
        <p:nvSpPr>
          <p:cNvPr id="14" name="Rectangle 13"/>
          <p:cNvSpPr/>
          <p:nvPr/>
        </p:nvSpPr>
        <p:spPr>
          <a:xfrm>
            <a:off x="4565290" y="7642846"/>
            <a:ext cx="8516564" cy="223138"/>
          </a:xfrm>
          <a:prstGeom prst="rect">
            <a:avLst/>
          </a:prstGeom>
        </p:spPr>
        <p:txBody>
          <a:bodyPr wrap="square">
            <a:spAutoFit/>
          </a:bodyPr>
          <a:lstStyle/>
          <a:p>
            <a:pPr lvl="0"/>
            <a:r>
              <a:rPr lang="en-US" sz="850" dirty="0">
                <a:solidFill>
                  <a:srgbClr val="545859"/>
                </a:solidFill>
                <a:latin typeface="Agenda Regular" panose="02000603040000020004"/>
              </a:rPr>
              <a:t>All pricing is per person, a 21% taxable service charge and 9.5% sales tax will apply to all food and non-liquor beverage. Pricing ,sales tax and service charge are subject to change</a:t>
            </a:r>
            <a:endParaRPr lang="en-US" dirty="0">
              <a:solidFill>
                <a:srgbClr val="545859"/>
              </a:solidFill>
            </a:endParaRPr>
          </a:p>
        </p:txBody>
      </p:sp>
    </p:spTree>
    <p:extLst>
      <p:ext uri="{BB962C8B-B14F-4D97-AF65-F5344CB8AC3E}">
        <p14:creationId xmlns:p14="http://schemas.microsoft.com/office/powerpoint/2010/main" val="1916564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F1CFD0-4C8D-234D-B653-325DB1C3D7CA}"/>
              </a:ext>
            </a:extLst>
          </p:cNvPr>
          <p:cNvPicPr>
            <a:picLocks noChangeAspect="1"/>
          </p:cNvPicPr>
          <p:nvPr/>
        </p:nvPicPr>
        <p:blipFill>
          <a:blip r:embed="rId2"/>
          <a:srcRect/>
          <a:stretch/>
        </p:blipFill>
        <p:spPr>
          <a:xfrm>
            <a:off x="0" y="0"/>
            <a:ext cx="12801600" cy="7772400"/>
          </a:xfrm>
          <a:prstGeom prst="rect">
            <a:avLst/>
          </a:prstGeom>
        </p:spPr>
      </p:pic>
      <p:sp>
        <p:nvSpPr>
          <p:cNvPr id="4" name="TextBox 3">
            <a:extLst>
              <a:ext uri="{FF2B5EF4-FFF2-40B4-BE49-F238E27FC236}">
                <a16:creationId xmlns:a16="http://schemas.microsoft.com/office/drawing/2014/main" id="{C7AF5C94-D8EC-BF4B-88C0-904F3D45E117}"/>
              </a:ext>
            </a:extLst>
          </p:cNvPr>
          <p:cNvSpPr txBox="1"/>
          <p:nvPr/>
        </p:nvSpPr>
        <p:spPr>
          <a:xfrm>
            <a:off x="2630259" y="1263947"/>
            <a:ext cx="7538519" cy="584775"/>
          </a:xfrm>
          <a:prstGeom prst="rect">
            <a:avLst/>
          </a:prstGeom>
          <a:noFill/>
        </p:spPr>
        <p:txBody>
          <a:bodyPr wrap="square" rtlCol="0" anchor="ctr">
            <a:spAutoFit/>
          </a:bodyPr>
          <a:lstStyle/>
          <a:p>
            <a:pPr algn="ctr"/>
            <a:r>
              <a:rPr lang="en-US" sz="3200" spc="300">
                <a:solidFill>
                  <a:schemeClr val="bg1"/>
                </a:solidFill>
                <a:latin typeface="Agenda Light" panose="02000603040000020004" pitchFamily="2" charset="77"/>
              </a:rPr>
              <a:t>BEVERAGE</a:t>
            </a:r>
          </a:p>
        </p:txBody>
      </p:sp>
      <p:sp>
        <p:nvSpPr>
          <p:cNvPr id="5" name="TextBox 4">
            <a:extLst>
              <a:ext uri="{FF2B5EF4-FFF2-40B4-BE49-F238E27FC236}">
                <a16:creationId xmlns:a16="http://schemas.microsoft.com/office/drawing/2014/main" id="{3967EBDE-2859-7949-BB32-DD68F51A9BFD}"/>
              </a:ext>
            </a:extLst>
          </p:cNvPr>
          <p:cNvSpPr txBox="1"/>
          <p:nvPr/>
        </p:nvSpPr>
        <p:spPr>
          <a:xfrm>
            <a:off x="2631540" y="771181"/>
            <a:ext cx="7538519" cy="276999"/>
          </a:xfrm>
          <a:prstGeom prst="rect">
            <a:avLst/>
          </a:prstGeom>
          <a:noFill/>
        </p:spPr>
        <p:txBody>
          <a:bodyPr wrap="square" rtlCol="0" anchor="ctr">
            <a:spAutoFit/>
          </a:bodyPr>
          <a:lstStyle/>
          <a:p>
            <a:pPr algn="ctr"/>
            <a:r>
              <a:rPr lang="en-US" sz="1200" spc="300">
                <a:solidFill>
                  <a:schemeClr val="bg1"/>
                </a:solidFill>
                <a:latin typeface="Agenda-Medium" panose="02000603040000020004" pitchFamily="2" charset="77"/>
              </a:rPr>
              <a:t>CATERING AT CROWNE PLAZA</a:t>
            </a:r>
          </a:p>
        </p:txBody>
      </p:sp>
      <p:cxnSp>
        <p:nvCxnSpPr>
          <p:cNvPr id="6" name="Straight Connector 5">
            <a:extLst>
              <a:ext uri="{FF2B5EF4-FFF2-40B4-BE49-F238E27FC236}">
                <a16:creationId xmlns:a16="http://schemas.microsoft.com/office/drawing/2014/main" id="{E0F6BB8E-568F-D147-8FBA-203B2EF7E9E2}"/>
              </a:ext>
            </a:extLst>
          </p:cNvPr>
          <p:cNvCxnSpPr/>
          <p:nvPr/>
        </p:nvCxnSpPr>
        <p:spPr>
          <a:xfrm>
            <a:off x="4950647" y="1042297"/>
            <a:ext cx="28977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AC80D4C-7AC1-4926-BB98-F2B05816CE6A}"/>
              </a:ext>
            </a:extLst>
          </p:cNvPr>
          <p:cNvSpPr>
            <a:spLocks noGrp="1"/>
          </p:cNvSpPr>
          <p:nvPr>
            <p:ph type="sldNum" sz="quarter" idx="12"/>
          </p:nvPr>
        </p:nvSpPr>
        <p:spPr/>
        <p:txBody>
          <a:bodyPr/>
          <a:lstStyle/>
          <a:p>
            <a:fld id="{259BA683-ED57-A245-A1B0-0A2DEED8498B}" type="slidenum">
              <a:rPr lang="en-US" smtClean="0"/>
              <a:t>25</a:t>
            </a:fld>
            <a:endParaRPr lang="en-US"/>
          </a:p>
        </p:txBody>
      </p:sp>
    </p:spTree>
    <p:extLst>
      <p:ext uri="{BB962C8B-B14F-4D97-AF65-F5344CB8AC3E}">
        <p14:creationId xmlns:p14="http://schemas.microsoft.com/office/powerpoint/2010/main" val="1111569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DE5E47-091D-264A-94EC-C1919D796A01}"/>
              </a:ext>
            </a:extLst>
          </p:cNvPr>
          <p:cNvGrpSpPr/>
          <p:nvPr/>
        </p:nvGrpSpPr>
        <p:grpSpPr>
          <a:xfrm>
            <a:off x="0" y="0"/>
            <a:ext cx="4302493" cy="7772400"/>
            <a:chOff x="8499107" y="0"/>
            <a:chExt cx="4302493" cy="7772400"/>
          </a:xfrm>
        </p:grpSpPr>
        <p:sp>
          <p:nvSpPr>
            <p:cNvPr id="3" name="Rectangle 2">
              <a:extLst>
                <a:ext uri="{FF2B5EF4-FFF2-40B4-BE49-F238E27FC236}">
                  <a16:creationId xmlns:a16="http://schemas.microsoft.com/office/drawing/2014/main" id="{87CD0D5D-2431-F54B-811F-3F62E7785B65}"/>
                </a:ext>
              </a:extLst>
            </p:cNvPr>
            <p:cNvSpPr/>
            <p:nvPr/>
          </p:nvSpPr>
          <p:spPr>
            <a:xfrm>
              <a:off x="8499107" y="0"/>
              <a:ext cx="4302493" cy="777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5D77D9-9E97-8840-B0BF-41E932BED3D4}"/>
                </a:ext>
              </a:extLst>
            </p:cNvPr>
            <p:cNvPicPr>
              <a:picLocks noChangeAspect="1"/>
            </p:cNvPicPr>
            <p:nvPr/>
          </p:nvPicPr>
          <p:blipFill>
            <a:blip r:embed="rId2"/>
            <a:srcRect/>
            <a:stretch/>
          </p:blipFill>
          <p:spPr>
            <a:xfrm>
              <a:off x="9173067" y="677194"/>
              <a:ext cx="2905539" cy="2905539"/>
            </a:xfrm>
            <a:prstGeom prst="rect">
              <a:avLst/>
            </a:prstGeom>
          </p:spPr>
        </p:pic>
        <p:pic>
          <p:nvPicPr>
            <p:cNvPr id="5" name="Picture 4">
              <a:extLst>
                <a:ext uri="{FF2B5EF4-FFF2-40B4-BE49-F238E27FC236}">
                  <a16:creationId xmlns:a16="http://schemas.microsoft.com/office/drawing/2014/main" id="{186D3C02-9F7F-6447-9151-D075B1BF9513}"/>
                </a:ext>
              </a:extLst>
            </p:cNvPr>
            <p:cNvPicPr>
              <a:picLocks noChangeAspect="1"/>
            </p:cNvPicPr>
            <p:nvPr/>
          </p:nvPicPr>
          <p:blipFill>
            <a:blip r:embed="rId3"/>
            <a:srcRect/>
            <a:stretch/>
          </p:blipFill>
          <p:spPr>
            <a:xfrm>
              <a:off x="9173067" y="4189667"/>
              <a:ext cx="2905539" cy="2905539"/>
            </a:xfrm>
            <a:prstGeom prst="rect">
              <a:avLst/>
            </a:prstGeom>
          </p:spPr>
        </p:pic>
      </p:grpSp>
      <p:sp>
        <p:nvSpPr>
          <p:cNvPr id="7" name="TextBox 6">
            <a:extLst>
              <a:ext uri="{FF2B5EF4-FFF2-40B4-BE49-F238E27FC236}">
                <a16:creationId xmlns:a16="http://schemas.microsoft.com/office/drawing/2014/main" id="{AF89428F-003F-8F41-87BF-1C0C48086DE9}"/>
              </a:ext>
            </a:extLst>
          </p:cNvPr>
          <p:cNvSpPr txBox="1"/>
          <p:nvPr/>
        </p:nvSpPr>
        <p:spPr>
          <a:xfrm>
            <a:off x="5069941" y="593821"/>
            <a:ext cx="7538519" cy="584775"/>
          </a:xfrm>
          <a:prstGeom prst="rect">
            <a:avLst/>
          </a:prstGeom>
          <a:noFill/>
        </p:spPr>
        <p:txBody>
          <a:bodyPr wrap="square" rtlCol="0" anchor="ctr">
            <a:spAutoFit/>
          </a:bodyPr>
          <a:lstStyle/>
          <a:p>
            <a:pPr algn="ctr"/>
            <a:r>
              <a:rPr lang="en-US" sz="3200" spc="300">
                <a:solidFill>
                  <a:schemeClr val="tx1">
                    <a:lumMod val="50000"/>
                  </a:schemeClr>
                </a:solidFill>
                <a:latin typeface="Agenda Light" panose="02000603040000020004" pitchFamily="2" charset="77"/>
              </a:rPr>
              <a:t>PACKAGE BAR</a:t>
            </a:r>
          </a:p>
        </p:txBody>
      </p:sp>
      <p:sp>
        <p:nvSpPr>
          <p:cNvPr id="8" name="TextBox 7">
            <a:extLst>
              <a:ext uri="{FF2B5EF4-FFF2-40B4-BE49-F238E27FC236}">
                <a16:creationId xmlns:a16="http://schemas.microsoft.com/office/drawing/2014/main" id="{36222393-3FC3-B14A-9D61-2170593CACCD}"/>
              </a:ext>
            </a:extLst>
          </p:cNvPr>
          <p:cNvSpPr txBox="1"/>
          <p:nvPr/>
        </p:nvSpPr>
        <p:spPr>
          <a:xfrm>
            <a:off x="4943063" y="213161"/>
            <a:ext cx="7538519" cy="292388"/>
          </a:xfrm>
          <a:prstGeom prst="rect">
            <a:avLst/>
          </a:prstGeom>
          <a:noFill/>
        </p:spPr>
        <p:txBody>
          <a:bodyPr wrap="square" rtlCol="0" anchor="ctr">
            <a:spAutoFit/>
          </a:bodyPr>
          <a:lstStyle/>
          <a:p>
            <a:pPr algn="ctr"/>
            <a:r>
              <a:rPr lang="en-US" sz="1300" spc="300" dirty="0">
                <a:solidFill>
                  <a:schemeClr val="tx1">
                    <a:lumMod val="50000"/>
                  </a:schemeClr>
                </a:solidFill>
                <a:latin typeface="Agenda-Medium" panose="02000603040000020004" pitchFamily="2" charset="77"/>
              </a:rPr>
              <a:t>BEVERAGE</a:t>
            </a:r>
          </a:p>
        </p:txBody>
      </p:sp>
      <p:cxnSp>
        <p:nvCxnSpPr>
          <p:cNvPr id="9" name="Straight Connector 8">
            <a:extLst>
              <a:ext uri="{FF2B5EF4-FFF2-40B4-BE49-F238E27FC236}">
                <a16:creationId xmlns:a16="http://schemas.microsoft.com/office/drawing/2014/main" id="{028BC666-8528-C24D-984B-9E4ECACDDC8F}"/>
              </a:ext>
            </a:extLst>
          </p:cNvPr>
          <p:cNvCxnSpPr>
            <a:cxnSpLocks/>
          </p:cNvCxnSpPr>
          <p:nvPr/>
        </p:nvCxnSpPr>
        <p:spPr>
          <a:xfrm>
            <a:off x="8100662" y="553478"/>
            <a:ext cx="122331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6551988-0F92-264A-A37B-E1B55060AC9D}"/>
              </a:ext>
            </a:extLst>
          </p:cNvPr>
          <p:cNvSpPr txBox="1"/>
          <p:nvPr/>
        </p:nvSpPr>
        <p:spPr>
          <a:xfrm>
            <a:off x="4734677" y="1761559"/>
            <a:ext cx="3627591" cy="2916183"/>
          </a:xfrm>
          <a:prstGeom prst="rect">
            <a:avLst/>
          </a:prstGeom>
          <a:noFill/>
        </p:spPr>
        <p:txBody>
          <a:bodyPr wrap="square" rtlCol="0">
            <a:spAutoFit/>
          </a:bodyPr>
          <a:lstStyle/>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New Amsterdam Vodka</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Bombay Original Gin</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Four Roses Bourbon</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Cruzan Aged Light Rum</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Bushmills Whisky</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Corazon Tequila Blanco</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Remy Martin 1738 Accord Royal Cognac</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The Famous Grouse Scotch</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Domestic and Imported Beer</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Premium Wines </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Assorted Soft Drinks</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Bottled Still and Sparkling Water</a:t>
            </a:r>
          </a:p>
        </p:txBody>
      </p:sp>
      <p:sp>
        <p:nvSpPr>
          <p:cNvPr id="13" name="TextBox 12">
            <a:extLst>
              <a:ext uri="{FF2B5EF4-FFF2-40B4-BE49-F238E27FC236}">
                <a16:creationId xmlns:a16="http://schemas.microsoft.com/office/drawing/2014/main" id="{C9FFED74-6329-E044-BFD3-6CB15124CA2E}"/>
              </a:ext>
            </a:extLst>
          </p:cNvPr>
          <p:cNvSpPr txBox="1"/>
          <p:nvPr/>
        </p:nvSpPr>
        <p:spPr>
          <a:xfrm>
            <a:off x="4712562" y="1266868"/>
            <a:ext cx="3999759" cy="584775"/>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1-HOUR HOSTED </a:t>
            </a:r>
          </a:p>
          <a:p>
            <a:r>
              <a:rPr lang="en-US" sz="1600" b="1" dirty="0">
                <a:solidFill>
                  <a:schemeClr val="accent3"/>
                </a:solidFill>
                <a:latin typeface="Agenda-Bold" panose="02000603040000020004" pitchFamily="2" charset="77"/>
              </a:rPr>
              <a:t>PREMIUM BRANDS</a:t>
            </a:r>
            <a:endParaRPr lang="en-US" sz="1400" i="1" dirty="0">
              <a:solidFill>
                <a:schemeClr val="accent3"/>
              </a:solidFill>
              <a:latin typeface="Agenda RegularItalic" panose="02000603040000020004" pitchFamily="2" charset="77"/>
            </a:endParaRPr>
          </a:p>
        </p:txBody>
      </p:sp>
      <p:sp>
        <p:nvSpPr>
          <p:cNvPr id="17" name="TextBox 16">
            <a:extLst>
              <a:ext uri="{FF2B5EF4-FFF2-40B4-BE49-F238E27FC236}">
                <a16:creationId xmlns:a16="http://schemas.microsoft.com/office/drawing/2014/main" id="{BD0E03AB-70D1-9449-BCF2-65C36FBF6085}"/>
              </a:ext>
            </a:extLst>
          </p:cNvPr>
          <p:cNvSpPr txBox="1"/>
          <p:nvPr/>
        </p:nvSpPr>
        <p:spPr>
          <a:xfrm>
            <a:off x="8426245" y="1197137"/>
            <a:ext cx="4945626" cy="584775"/>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1-HOUR HOSTED </a:t>
            </a:r>
          </a:p>
          <a:p>
            <a:r>
              <a:rPr lang="en-US" sz="1600" b="1" dirty="0">
                <a:solidFill>
                  <a:schemeClr val="accent3"/>
                </a:solidFill>
                <a:latin typeface="Agenda-Bold" panose="02000603040000020004" pitchFamily="2" charset="77"/>
              </a:rPr>
              <a:t>ULTRA PREMIUM BRANDS </a:t>
            </a:r>
            <a:endParaRPr lang="en-US" sz="1400" i="1" dirty="0">
              <a:solidFill>
                <a:schemeClr val="accent3"/>
              </a:solidFill>
              <a:latin typeface="Agenda RegularItalic" panose="02000603040000020004" pitchFamily="2" charset="77"/>
            </a:endParaRPr>
          </a:p>
        </p:txBody>
      </p:sp>
      <p:sp>
        <p:nvSpPr>
          <p:cNvPr id="19" name="TextBox 18">
            <a:extLst>
              <a:ext uri="{FF2B5EF4-FFF2-40B4-BE49-F238E27FC236}">
                <a16:creationId xmlns:a16="http://schemas.microsoft.com/office/drawing/2014/main" id="{E5F57B4D-BB4A-554B-8E39-89BFD8E79F82}"/>
              </a:ext>
            </a:extLst>
          </p:cNvPr>
          <p:cNvSpPr txBox="1"/>
          <p:nvPr/>
        </p:nvSpPr>
        <p:spPr>
          <a:xfrm>
            <a:off x="8426245" y="1721873"/>
            <a:ext cx="3627591" cy="3185487"/>
          </a:xfrm>
          <a:prstGeom prst="rect">
            <a:avLst/>
          </a:prstGeom>
          <a:noFill/>
        </p:spPr>
        <p:txBody>
          <a:bodyPr wrap="square" rtlCol="0">
            <a:spAutoFit/>
          </a:bodyPr>
          <a:lstStyle/>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Absolute Vodka, </a:t>
            </a:r>
            <a:r>
              <a:rPr lang="en-US" sz="1300" dirty="0" err="1">
                <a:solidFill>
                  <a:schemeClr val="tx1">
                    <a:lumMod val="50000"/>
                  </a:schemeClr>
                </a:solidFill>
                <a:latin typeface="Agenda Regular" panose="02000603040000020004" pitchFamily="2" charset="77"/>
              </a:rPr>
              <a:t>Titos</a:t>
            </a:r>
            <a:endParaRPr lang="en-US" sz="1300" dirty="0">
              <a:solidFill>
                <a:schemeClr val="tx1">
                  <a:lumMod val="50000"/>
                </a:schemeClr>
              </a:solidFill>
              <a:latin typeface="Agenda Regular" panose="02000603040000020004" pitchFamily="2" charset="77"/>
            </a:endParaRP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Bombay Sapphire Gin</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Maker’s Mark Bourbon</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Ron Zacapa 23 Solara Rum</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Jack Daniel’s Whiskey, Crown Royal Whiskey</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Don Julio Tequila </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Courvoisier VSOP Cognac</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Johnnie Walker Black Scotch</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Domestic and Imported Beer</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Ultra-Premium Wines</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Assorted Soft Drinks</a:t>
            </a:r>
          </a:p>
          <a:p>
            <a:pPr marL="285750" indent="-285750">
              <a:spcAft>
                <a:spcPts val="300"/>
              </a:spcAft>
              <a:buFont typeface="Meiryo Bold"/>
              <a:buChar char="▸"/>
            </a:pPr>
            <a:r>
              <a:rPr lang="en-US" sz="1300" dirty="0">
                <a:solidFill>
                  <a:schemeClr val="tx1">
                    <a:lumMod val="50000"/>
                  </a:schemeClr>
                </a:solidFill>
                <a:latin typeface="Agenda Regular" panose="02000603040000020004" pitchFamily="2" charset="77"/>
              </a:rPr>
              <a:t>Bottled Still and Sparkling Water</a:t>
            </a:r>
          </a:p>
          <a:p>
            <a:pPr marL="285750" indent="-285750">
              <a:spcAft>
                <a:spcPts val="300"/>
              </a:spcAft>
              <a:buFont typeface="Meiryo Bold"/>
              <a:buChar char="▸"/>
            </a:pPr>
            <a:endParaRPr lang="en-US" sz="1500" dirty="0">
              <a:solidFill>
                <a:schemeClr val="tx1">
                  <a:lumMod val="50000"/>
                </a:schemeClr>
              </a:solidFill>
              <a:latin typeface="Agenda Regular" panose="02000603040000020004" pitchFamily="2" charset="77"/>
            </a:endParaRPr>
          </a:p>
        </p:txBody>
      </p:sp>
      <p:sp>
        <p:nvSpPr>
          <p:cNvPr id="21" name="TextBox 20">
            <a:extLst>
              <a:ext uri="{FF2B5EF4-FFF2-40B4-BE49-F238E27FC236}">
                <a16:creationId xmlns:a16="http://schemas.microsoft.com/office/drawing/2014/main" id="{20FD8A34-1336-F642-9BC9-57F1AD236883}"/>
              </a:ext>
            </a:extLst>
          </p:cNvPr>
          <p:cNvSpPr txBox="1"/>
          <p:nvPr/>
        </p:nvSpPr>
        <p:spPr>
          <a:xfrm>
            <a:off x="4768067" y="4625708"/>
            <a:ext cx="3616316" cy="461665"/>
          </a:xfrm>
          <a:prstGeom prst="rect">
            <a:avLst/>
          </a:prstGeom>
          <a:noFill/>
        </p:spPr>
        <p:txBody>
          <a:bodyPr wrap="square" rtlCol="0">
            <a:spAutoFit/>
          </a:bodyPr>
          <a:lstStyle/>
          <a:p>
            <a:r>
              <a:rPr lang="en-US" sz="1200" b="1" dirty="0">
                <a:solidFill>
                  <a:schemeClr val="accent3"/>
                </a:solidFill>
                <a:latin typeface="Agenda-Bold" panose="02000603040000020004" pitchFamily="2" charset="77"/>
              </a:rPr>
              <a:t>$25 </a:t>
            </a:r>
            <a:r>
              <a:rPr lang="en-US" sz="1200" dirty="0">
                <a:solidFill>
                  <a:schemeClr val="accent3"/>
                </a:solidFill>
                <a:latin typeface="Agenda-Bold" panose="02000603040000020004" pitchFamily="2" charset="77"/>
              </a:rPr>
              <a:t>per guest first hour</a:t>
            </a:r>
          </a:p>
          <a:p>
            <a:r>
              <a:rPr lang="en-US" sz="1200" b="1" dirty="0">
                <a:solidFill>
                  <a:schemeClr val="accent3"/>
                </a:solidFill>
                <a:latin typeface="Agenda-Bold" panose="02000603040000020004" pitchFamily="2" charset="77"/>
              </a:rPr>
              <a:t>$10 </a:t>
            </a:r>
            <a:r>
              <a:rPr lang="en-US" sz="1200" dirty="0">
                <a:solidFill>
                  <a:schemeClr val="accent3"/>
                </a:solidFill>
                <a:latin typeface="Agenda-Bold" panose="02000603040000020004" pitchFamily="2" charset="77"/>
              </a:rPr>
              <a:t>per guest each additional hour</a:t>
            </a:r>
          </a:p>
        </p:txBody>
      </p:sp>
      <p:sp>
        <p:nvSpPr>
          <p:cNvPr id="22" name="TextBox 21">
            <a:extLst>
              <a:ext uri="{FF2B5EF4-FFF2-40B4-BE49-F238E27FC236}">
                <a16:creationId xmlns:a16="http://schemas.microsoft.com/office/drawing/2014/main" id="{8FDF42AF-18C4-F04B-B42B-3779DB043F7A}"/>
              </a:ext>
            </a:extLst>
          </p:cNvPr>
          <p:cNvSpPr txBox="1"/>
          <p:nvPr/>
        </p:nvSpPr>
        <p:spPr>
          <a:xfrm>
            <a:off x="8395658" y="4625708"/>
            <a:ext cx="3658178" cy="461665"/>
          </a:xfrm>
          <a:prstGeom prst="rect">
            <a:avLst/>
          </a:prstGeom>
          <a:noFill/>
        </p:spPr>
        <p:txBody>
          <a:bodyPr wrap="square" rtlCol="0">
            <a:spAutoFit/>
          </a:bodyPr>
          <a:lstStyle/>
          <a:p>
            <a:r>
              <a:rPr lang="en-US" sz="1200" b="1" dirty="0">
                <a:solidFill>
                  <a:schemeClr val="accent3"/>
                </a:solidFill>
                <a:latin typeface="Agenda-Bold" panose="02000603040000020004" pitchFamily="2" charset="77"/>
              </a:rPr>
              <a:t>$28 </a:t>
            </a:r>
            <a:r>
              <a:rPr lang="en-US" sz="1200" dirty="0">
                <a:solidFill>
                  <a:schemeClr val="accent3"/>
                </a:solidFill>
                <a:latin typeface="Agenda-Bold" panose="02000603040000020004" pitchFamily="2" charset="77"/>
              </a:rPr>
              <a:t>per guest first hour</a:t>
            </a:r>
          </a:p>
          <a:p>
            <a:r>
              <a:rPr lang="en-US" sz="1200" b="1" dirty="0">
                <a:solidFill>
                  <a:schemeClr val="accent3"/>
                </a:solidFill>
                <a:latin typeface="Agenda-Bold" panose="02000603040000020004" pitchFamily="2" charset="77"/>
              </a:rPr>
              <a:t>$13 </a:t>
            </a:r>
            <a:r>
              <a:rPr lang="en-US" sz="1200" dirty="0">
                <a:solidFill>
                  <a:schemeClr val="accent3"/>
                </a:solidFill>
                <a:latin typeface="Agenda-Bold" panose="02000603040000020004" pitchFamily="2" charset="77"/>
              </a:rPr>
              <a:t>per guest each additional hour</a:t>
            </a:r>
          </a:p>
        </p:txBody>
      </p:sp>
      <p:sp>
        <p:nvSpPr>
          <p:cNvPr id="6" name="Slide Number Placeholder 5">
            <a:extLst>
              <a:ext uri="{FF2B5EF4-FFF2-40B4-BE49-F238E27FC236}">
                <a16:creationId xmlns:a16="http://schemas.microsoft.com/office/drawing/2014/main" id="{97CF5448-9F54-41A2-AC56-97E4F7A05D6F}"/>
              </a:ext>
            </a:extLst>
          </p:cNvPr>
          <p:cNvSpPr>
            <a:spLocks noGrp="1"/>
          </p:cNvSpPr>
          <p:nvPr>
            <p:ph type="sldNum" sz="quarter" idx="12"/>
          </p:nvPr>
        </p:nvSpPr>
        <p:spPr>
          <a:xfrm>
            <a:off x="4768067" y="6978225"/>
            <a:ext cx="3594201" cy="413808"/>
          </a:xfrm>
        </p:spPr>
        <p:txBody>
          <a:bodyPr/>
          <a:lstStyle/>
          <a:p>
            <a:pPr lvl="0" algn="l"/>
            <a:r>
              <a:rPr lang="en-US" sz="1200" b="1" dirty="0">
                <a:solidFill>
                  <a:srgbClr val="001450"/>
                </a:solidFill>
                <a:latin typeface="Agenda-Bold" panose="02000603040000020004" pitchFamily="2" charset="77"/>
              </a:rPr>
              <a:t>$20 </a:t>
            </a:r>
            <a:r>
              <a:rPr lang="en-US" sz="1200" dirty="0">
                <a:solidFill>
                  <a:srgbClr val="001450"/>
                </a:solidFill>
                <a:latin typeface="Agenda-Bold" panose="02000603040000020004" pitchFamily="2" charset="77"/>
              </a:rPr>
              <a:t>per guest first hour</a:t>
            </a:r>
          </a:p>
          <a:p>
            <a:pPr lvl="0" algn="l"/>
            <a:r>
              <a:rPr lang="en-US" sz="1200" b="1" dirty="0">
                <a:solidFill>
                  <a:srgbClr val="001450"/>
                </a:solidFill>
                <a:latin typeface="Agenda-Bold" panose="02000603040000020004" pitchFamily="2" charset="77"/>
              </a:rPr>
              <a:t>$10 </a:t>
            </a:r>
            <a:r>
              <a:rPr lang="en-US" sz="1200" dirty="0">
                <a:solidFill>
                  <a:srgbClr val="001450"/>
                </a:solidFill>
                <a:latin typeface="Agenda-Bold" panose="02000603040000020004" pitchFamily="2" charset="77"/>
              </a:rPr>
              <a:t>per guest each additional hour</a:t>
            </a:r>
          </a:p>
        </p:txBody>
      </p:sp>
      <p:sp>
        <p:nvSpPr>
          <p:cNvPr id="20" name="TextBox 19">
            <a:extLst>
              <a:ext uri="{FF2B5EF4-FFF2-40B4-BE49-F238E27FC236}">
                <a16:creationId xmlns:a16="http://schemas.microsoft.com/office/drawing/2014/main" id="{C9FFED74-6329-E044-BFD3-6CB15124CA2E}"/>
              </a:ext>
            </a:extLst>
          </p:cNvPr>
          <p:cNvSpPr txBox="1"/>
          <p:nvPr/>
        </p:nvSpPr>
        <p:spPr>
          <a:xfrm>
            <a:off x="4759267" y="5420386"/>
            <a:ext cx="3578409" cy="584775"/>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1-HOUR HOSTED </a:t>
            </a:r>
          </a:p>
          <a:p>
            <a:r>
              <a:rPr lang="en-US" sz="1600" b="1" dirty="0">
                <a:solidFill>
                  <a:schemeClr val="accent3"/>
                </a:solidFill>
                <a:latin typeface="Agenda-Bold" panose="02000603040000020004" pitchFamily="2" charset="77"/>
              </a:rPr>
              <a:t>BEER &amp; WINE</a:t>
            </a:r>
            <a:endParaRPr lang="en-US" sz="1400" i="1" dirty="0">
              <a:solidFill>
                <a:schemeClr val="accent3"/>
              </a:solidFill>
              <a:latin typeface="Agenda RegularItalic" panose="02000603040000020004" pitchFamily="2" charset="77"/>
            </a:endParaRPr>
          </a:p>
        </p:txBody>
      </p:sp>
      <p:sp>
        <p:nvSpPr>
          <p:cNvPr id="14" name="Rectangle 13"/>
          <p:cNvSpPr/>
          <p:nvPr/>
        </p:nvSpPr>
        <p:spPr>
          <a:xfrm>
            <a:off x="4759267" y="5931785"/>
            <a:ext cx="6400800" cy="1046440"/>
          </a:xfrm>
          <a:prstGeom prst="rect">
            <a:avLst/>
          </a:prstGeom>
        </p:spPr>
        <p:txBody>
          <a:bodyPr>
            <a:spAutoFit/>
          </a:bodyPr>
          <a:lstStyle/>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House Wine</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Domestic and Imported Beer</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Bottled Still &amp; Sparkling Water</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Soft Drinks, Juices</a:t>
            </a:r>
          </a:p>
        </p:txBody>
      </p:sp>
      <p:sp>
        <p:nvSpPr>
          <p:cNvPr id="15" name="Rectangle 14"/>
          <p:cNvSpPr/>
          <p:nvPr/>
        </p:nvSpPr>
        <p:spPr>
          <a:xfrm>
            <a:off x="8426245" y="5388508"/>
            <a:ext cx="6400800" cy="584775"/>
          </a:xfrm>
          <a:prstGeom prst="rect">
            <a:avLst/>
          </a:prstGeom>
        </p:spPr>
        <p:txBody>
          <a:bodyPr>
            <a:spAutoFit/>
          </a:bodyPr>
          <a:lstStyle/>
          <a:p>
            <a:r>
              <a:rPr lang="en-US" sz="1600" b="1" dirty="0">
                <a:solidFill>
                  <a:schemeClr val="accent3"/>
                </a:solidFill>
                <a:latin typeface="Agenda-Bold" panose="02000603040000020004" pitchFamily="2" charset="77"/>
              </a:rPr>
              <a:t>5-HOUR HOSTED </a:t>
            </a:r>
          </a:p>
          <a:p>
            <a:r>
              <a:rPr lang="en-US" sz="1600" b="1" dirty="0">
                <a:solidFill>
                  <a:schemeClr val="accent3"/>
                </a:solidFill>
                <a:latin typeface="Agenda-Bold" panose="02000603040000020004" pitchFamily="2" charset="77"/>
              </a:rPr>
              <a:t>NON-ALCOLHOLIC BEVERAGES</a:t>
            </a:r>
            <a:endParaRPr lang="en-US" sz="1600" i="1" dirty="0">
              <a:solidFill>
                <a:schemeClr val="accent3"/>
              </a:solidFill>
              <a:latin typeface="Agenda RegularItalic" panose="02000603040000020004" pitchFamily="2" charset="77"/>
            </a:endParaRPr>
          </a:p>
        </p:txBody>
      </p:sp>
      <p:sp>
        <p:nvSpPr>
          <p:cNvPr id="23" name="Rectangle 22"/>
          <p:cNvSpPr/>
          <p:nvPr/>
        </p:nvSpPr>
        <p:spPr>
          <a:xfrm>
            <a:off x="8426245" y="5950326"/>
            <a:ext cx="6400800" cy="795089"/>
          </a:xfrm>
          <a:prstGeom prst="rect">
            <a:avLst/>
          </a:prstGeom>
        </p:spPr>
        <p:txBody>
          <a:bodyPr>
            <a:spAutoFit/>
          </a:bodyPr>
          <a:lstStyle/>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Soft Drinks</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Juices</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Bottled Still &amp; Sparkling Water</a:t>
            </a:r>
          </a:p>
        </p:txBody>
      </p:sp>
      <p:sp>
        <p:nvSpPr>
          <p:cNvPr id="24" name="Slide Number Placeholder 5">
            <a:extLst>
              <a:ext uri="{FF2B5EF4-FFF2-40B4-BE49-F238E27FC236}">
                <a16:creationId xmlns:a16="http://schemas.microsoft.com/office/drawing/2014/main" id="{97CF5448-9F54-41A2-AC56-97E4F7A05D6F}"/>
              </a:ext>
            </a:extLst>
          </p:cNvPr>
          <p:cNvSpPr txBox="1">
            <a:spLocks/>
          </p:cNvSpPr>
          <p:nvPr/>
        </p:nvSpPr>
        <p:spPr>
          <a:xfrm>
            <a:off x="8442939" y="6681398"/>
            <a:ext cx="3594201" cy="413808"/>
          </a:xfrm>
          <a:prstGeom prst="rect">
            <a:avLst/>
          </a:prstGeom>
        </p:spPr>
        <p:txBody>
          <a:bodyPr vert="horz" lIns="91440" tIns="45720" rIns="91440" bIns="45720" rtlCol="0" anchor="ctr"/>
          <a:lstStyle>
            <a:defPPr>
              <a:defRPr lang="en-US"/>
            </a:defPPr>
            <a:lvl1pPr marL="0" algn="ct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b="1" dirty="0">
                <a:solidFill>
                  <a:srgbClr val="001450"/>
                </a:solidFill>
                <a:latin typeface="Agenda-Bold" panose="02000603040000020004" pitchFamily="2" charset="77"/>
              </a:rPr>
              <a:t>$18 </a:t>
            </a:r>
            <a:r>
              <a:rPr lang="en-US" sz="1200" dirty="0">
                <a:solidFill>
                  <a:srgbClr val="001450"/>
                </a:solidFill>
                <a:latin typeface="Agenda-Bold" panose="02000603040000020004" pitchFamily="2" charset="77"/>
              </a:rPr>
              <a:t>per guest</a:t>
            </a:r>
          </a:p>
        </p:txBody>
      </p:sp>
    </p:spTree>
    <p:extLst>
      <p:ext uri="{BB962C8B-B14F-4D97-AF65-F5344CB8AC3E}">
        <p14:creationId xmlns:p14="http://schemas.microsoft.com/office/powerpoint/2010/main" val="2035202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DE5E47-091D-264A-94EC-C1919D796A01}"/>
              </a:ext>
            </a:extLst>
          </p:cNvPr>
          <p:cNvGrpSpPr/>
          <p:nvPr/>
        </p:nvGrpSpPr>
        <p:grpSpPr>
          <a:xfrm>
            <a:off x="8499107" y="0"/>
            <a:ext cx="4302493" cy="7772400"/>
            <a:chOff x="8499107" y="0"/>
            <a:chExt cx="4302493" cy="7772400"/>
          </a:xfrm>
        </p:grpSpPr>
        <p:sp>
          <p:nvSpPr>
            <p:cNvPr id="3" name="Rectangle 2">
              <a:extLst>
                <a:ext uri="{FF2B5EF4-FFF2-40B4-BE49-F238E27FC236}">
                  <a16:creationId xmlns:a16="http://schemas.microsoft.com/office/drawing/2014/main" id="{87CD0D5D-2431-F54B-811F-3F62E7785B65}"/>
                </a:ext>
              </a:extLst>
            </p:cNvPr>
            <p:cNvSpPr/>
            <p:nvPr/>
          </p:nvSpPr>
          <p:spPr>
            <a:xfrm>
              <a:off x="8499107" y="0"/>
              <a:ext cx="4302493" cy="777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5D77D9-9E97-8840-B0BF-41E932BED3D4}"/>
                </a:ext>
              </a:extLst>
            </p:cNvPr>
            <p:cNvPicPr>
              <a:picLocks noChangeAspect="1"/>
            </p:cNvPicPr>
            <p:nvPr/>
          </p:nvPicPr>
          <p:blipFill>
            <a:blip r:embed="rId2"/>
            <a:srcRect/>
            <a:stretch/>
          </p:blipFill>
          <p:spPr>
            <a:xfrm>
              <a:off x="9173067" y="677194"/>
              <a:ext cx="2905539" cy="2905539"/>
            </a:xfrm>
            <a:prstGeom prst="rect">
              <a:avLst/>
            </a:prstGeom>
          </p:spPr>
        </p:pic>
        <p:pic>
          <p:nvPicPr>
            <p:cNvPr id="5" name="Picture 4">
              <a:extLst>
                <a:ext uri="{FF2B5EF4-FFF2-40B4-BE49-F238E27FC236}">
                  <a16:creationId xmlns:a16="http://schemas.microsoft.com/office/drawing/2014/main" id="{186D3C02-9F7F-6447-9151-D075B1BF9513}"/>
                </a:ext>
              </a:extLst>
            </p:cNvPr>
            <p:cNvPicPr>
              <a:picLocks noChangeAspect="1"/>
            </p:cNvPicPr>
            <p:nvPr/>
          </p:nvPicPr>
          <p:blipFill>
            <a:blip r:embed="rId3"/>
            <a:srcRect/>
            <a:stretch/>
          </p:blipFill>
          <p:spPr>
            <a:xfrm>
              <a:off x="9173067" y="4189667"/>
              <a:ext cx="2905539" cy="2905539"/>
            </a:xfrm>
            <a:prstGeom prst="rect">
              <a:avLst/>
            </a:prstGeom>
          </p:spPr>
        </p:pic>
      </p:grpSp>
      <p:sp>
        <p:nvSpPr>
          <p:cNvPr id="7" name="TextBox 6">
            <a:extLst>
              <a:ext uri="{FF2B5EF4-FFF2-40B4-BE49-F238E27FC236}">
                <a16:creationId xmlns:a16="http://schemas.microsoft.com/office/drawing/2014/main" id="{AF89428F-003F-8F41-87BF-1C0C48086DE9}"/>
              </a:ext>
            </a:extLst>
          </p:cNvPr>
          <p:cNvSpPr txBox="1"/>
          <p:nvPr/>
        </p:nvSpPr>
        <p:spPr>
          <a:xfrm>
            <a:off x="712492" y="796990"/>
            <a:ext cx="7538519" cy="584775"/>
          </a:xfrm>
          <a:prstGeom prst="rect">
            <a:avLst/>
          </a:prstGeom>
          <a:noFill/>
        </p:spPr>
        <p:txBody>
          <a:bodyPr wrap="square" rtlCol="0" anchor="ctr">
            <a:spAutoFit/>
          </a:bodyPr>
          <a:lstStyle/>
          <a:p>
            <a:pPr algn="ctr"/>
            <a:r>
              <a:rPr lang="en-US" sz="3200" spc="300" dirty="0">
                <a:solidFill>
                  <a:schemeClr val="tx1">
                    <a:lumMod val="50000"/>
                  </a:schemeClr>
                </a:solidFill>
                <a:latin typeface="Agenda Light" panose="02000603040000020004" pitchFamily="2" charset="77"/>
              </a:rPr>
              <a:t>CONSUMPTION BAR</a:t>
            </a:r>
          </a:p>
        </p:txBody>
      </p:sp>
      <p:sp>
        <p:nvSpPr>
          <p:cNvPr id="8" name="TextBox 7">
            <a:extLst>
              <a:ext uri="{FF2B5EF4-FFF2-40B4-BE49-F238E27FC236}">
                <a16:creationId xmlns:a16="http://schemas.microsoft.com/office/drawing/2014/main" id="{36222393-3FC3-B14A-9D61-2170593CACCD}"/>
              </a:ext>
            </a:extLst>
          </p:cNvPr>
          <p:cNvSpPr txBox="1"/>
          <p:nvPr/>
        </p:nvSpPr>
        <p:spPr>
          <a:xfrm>
            <a:off x="673960" y="398384"/>
            <a:ext cx="7538519" cy="292388"/>
          </a:xfrm>
          <a:prstGeom prst="rect">
            <a:avLst/>
          </a:prstGeom>
          <a:noFill/>
        </p:spPr>
        <p:txBody>
          <a:bodyPr wrap="square" rtlCol="0" anchor="ctr">
            <a:spAutoFit/>
          </a:bodyPr>
          <a:lstStyle/>
          <a:p>
            <a:pPr algn="ctr"/>
            <a:r>
              <a:rPr lang="en-US" sz="1300" spc="300">
                <a:solidFill>
                  <a:schemeClr val="tx1">
                    <a:lumMod val="50000"/>
                  </a:schemeClr>
                </a:solidFill>
                <a:latin typeface="Agenda-Medium" panose="02000603040000020004" pitchFamily="2" charset="77"/>
              </a:rPr>
              <a:t>BEVERAGE</a:t>
            </a:r>
          </a:p>
        </p:txBody>
      </p:sp>
      <p:cxnSp>
        <p:nvCxnSpPr>
          <p:cNvPr id="9" name="Straight Connector 8">
            <a:extLst>
              <a:ext uri="{FF2B5EF4-FFF2-40B4-BE49-F238E27FC236}">
                <a16:creationId xmlns:a16="http://schemas.microsoft.com/office/drawing/2014/main" id="{028BC666-8528-C24D-984B-9E4ECACDDC8F}"/>
              </a:ext>
            </a:extLst>
          </p:cNvPr>
          <p:cNvCxnSpPr>
            <a:cxnSpLocks/>
          </p:cNvCxnSpPr>
          <p:nvPr/>
        </p:nvCxnSpPr>
        <p:spPr>
          <a:xfrm>
            <a:off x="3798171" y="677194"/>
            <a:ext cx="122331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6551988-0F92-264A-A37B-E1B55060AC9D}"/>
              </a:ext>
            </a:extLst>
          </p:cNvPr>
          <p:cNvSpPr txBox="1"/>
          <p:nvPr/>
        </p:nvSpPr>
        <p:spPr>
          <a:xfrm>
            <a:off x="136167" y="1993789"/>
            <a:ext cx="3627591" cy="2051844"/>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New Amsterdam Vodka</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Bombay Original Gin</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Four Roses Bourbon</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Cruzan Aged Light Rum</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Bushmills Whisky</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Corazon Tequila Blanco</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Remy Martin 1738 Accord Royal Cognac</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The Famous Grouse Scotch</a:t>
            </a:r>
          </a:p>
        </p:txBody>
      </p:sp>
      <p:sp>
        <p:nvSpPr>
          <p:cNvPr id="13" name="TextBox 12">
            <a:extLst>
              <a:ext uri="{FF2B5EF4-FFF2-40B4-BE49-F238E27FC236}">
                <a16:creationId xmlns:a16="http://schemas.microsoft.com/office/drawing/2014/main" id="{C9FFED74-6329-E044-BFD3-6CB15124CA2E}"/>
              </a:ext>
            </a:extLst>
          </p:cNvPr>
          <p:cNvSpPr txBox="1"/>
          <p:nvPr/>
        </p:nvSpPr>
        <p:spPr>
          <a:xfrm>
            <a:off x="136167" y="1736839"/>
            <a:ext cx="3806078"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PREMIUM BRANDS </a:t>
            </a:r>
            <a:r>
              <a:rPr lang="en-US" sz="16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$10 </a:t>
            </a:r>
            <a:r>
              <a:rPr lang="en-US" sz="1200" dirty="0">
                <a:solidFill>
                  <a:schemeClr val="accent3"/>
                </a:solidFill>
                <a:latin typeface="Agenda-Bold" panose="02000603040000020004" pitchFamily="2" charset="77"/>
              </a:rPr>
              <a:t>p/drink</a:t>
            </a:r>
          </a:p>
        </p:txBody>
      </p:sp>
      <p:sp>
        <p:nvSpPr>
          <p:cNvPr id="18" name="TextBox 17">
            <a:extLst>
              <a:ext uri="{FF2B5EF4-FFF2-40B4-BE49-F238E27FC236}">
                <a16:creationId xmlns:a16="http://schemas.microsoft.com/office/drawing/2014/main" id="{0895F6CC-B988-0645-8440-F5ED3DECE2CC}"/>
              </a:ext>
            </a:extLst>
          </p:cNvPr>
          <p:cNvSpPr txBox="1"/>
          <p:nvPr/>
        </p:nvSpPr>
        <p:spPr>
          <a:xfrm>
            <a:off x="1344579" y="1371222"/>
            <a:ext cx="5958038" cy="253916"/>
          </a:xfrm>
          <a:prstGeom prst="rect">
            <a:avLst/>
          </a:prstGeom>
          <a:noFill/>
        </p:spPr>
        <p:txBody>
          <a:bodyPr wrap="square" rtlCol="0">
            <a:spAutoFit/>
          </a:bodyPr>
          <a:lstStyle/>
          <a:p>
            <a:pPr algn="ctr">
              <a:spcAft>
                <a:spcPts val="400"/>
              </a:spcAft>
            </a:pPr>
            <a:r>
              <a:rPr lang="en-US" sz="1050" dirty="0">
                <a:solidFill>
                  <a:schemeClr val="bg2">
                    <a:lumMod val="25000"/>
                  </a:schemeClr>
                </a:solidFill>
                <a:latin typeface="Agenda Regular" panose="02000603040000020004" pitchFamily="2" charset="77"/>
              </a:rPr>
              <a:t>Hosted by Client, All Drinks Added to Final Bill</a:t>
            </a:r>
          </a:p>
        </p:txBody>
      </p:sp>
      <p:sp>
        <p:nvSpPr>
          <p:cNvPr id="20" name="TextBox 19">
            <a:extLst>
              <a:ext uri="{FF2B5EF4-FFF2-40B4-BE49-F238E27FC236}">
                <a16:creationId xmlns:a16="http://schemas.microsoft.com/office/drawing/2014/main" id="{3622C9AB-AC5E-1C48-98CB-AC397CB57CF7}"/>
              </a:ext>
            </a:extLst>
          </p:cNvPr>
          <p:cNvSpPr txBox="1"/>
          <p:nvPr/>
        </p:nvSpPr>
        <p:spPr>
          <a:xfrm>
            <a:off x="141615" y="4360128"/>
            <a:ext cx="3627591" cy="2051844"/>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Absolut Vodka, </a:t>
            </a:r>
            <a:r>
              <a:rPr lang="en-US" sz="1300" dirty="0" err="1">
                <a:solidFill>
                  <a:schemeClr val="tx1">
                    <a:lumMod val="50000"/>
                  </a:schemeClr>
                </a:solidFill>
                <a:latin typeface="Agenda Regular" panose="02000603040000020004" pitchFamily="2" charset="77"/>
              </a:rPr>
              <a:t>Titos</a:t>
            </a:r>
            <a:endParaRPr lang="en-US" sz="1300" dirty="0">
              <a:solidFill>
                <a:schemeClr val="tx1">
                  <a:lumMod val="50000"/>
                </a:schemeClr>
              </a:solidFill>
              <a:latin typeface="Agenda Regular" panose="02000603040000020004" pitchFamily="2" charset="77"/>
            </a:endParaRP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Bombay Sapphire Gin</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Maker’s Mark Bourbon</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Ron Zacapa 23 Solara Rum</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Jack Daniel’s Whiskey, Crown Royal Whiskey</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Don Julio Tequila (hotel choice w/in line)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Courvoisier VSOP Cognac</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Johnnie Walker Black Scotch</a:t>
            </a:r>
          </a:p>
        </p:txBody>
      </p:sp>
      <p:sp>
        <p:nvSpPr>
          <p:cNvPr id="24" name="TextBox 23">
            <a:extLst>
              <a:ext uri="{FF2B5EF4-FFF2-40B4-BE49-F238E27FC236}">
                <a16:creationId xmlns:a16="http://schemas.microsoft.com/office/drawing/2014/main" id="{A87BBA3C-3447-1E41-B910-A35A1947D0F4}"/>
              </a:ext>
            </a:extLst>
          </p:cNvPr>
          <p:cNvSpPr txBox="1"/>
          <p:nvPr/>
        </p:nvSpPr>
        <p:spPr>
          <a:xfrm>
            <a:off x="82183" y="4045633"/>
            <a:ext cx="4558016"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ULTRA PREMIUM BRANDS </a:t>
            </a:r>
            <a:r>
              <a:rPr lang="en-US" sz="16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$12 </a:t>
            </a:r>
            <a:r>
              <a:rPr lang="en-US" sz="1200" dirty="0">
                <a:solidFill>
                  <a:schemeClr val="accent3"/>
                </a:solidFill>
                <a:latin typeface="Agenda-Bold" panose="02000603040000020004" pitchFamily="2" charset="77"/>
              </a:rPr>
              <a:t>p/drink</a:t>
            </a:r>
          </a:p>
        </p:txBody>
      </p:sp>
      <p:sp>
        <p:nvSpPr>
          <p:cNvPr id="25" name="TextBox 24">
            <a:extLst>
              <a:ext uri="{FF2B5EF4-FFF2-40B4-BE49-F238E27FC236}">
                <a16:creationId xmlns:a16="http://schemas.microsoft.com/office/drawing/2014/main" id="{FC6A8B2F-21F4-174F-B9F1-4B792A25072B}"/>
              </a:ext>
            </a:extLst>
          </p:cNvPr>
          <p:cNvSpPr txBox="1"/>
          <p:nvPr/>
        </p:nvSpPr>
        <p:spPr>
          <a:xfrm>
            <a:off x="4364007" y="2037362"/>
            <a:ext cx="3627591" cy="292388"/>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Bud Light, Miller Light, Coors Light</a:t>
            </a:r>
          </a:p>
        </p:txBody>
      </p:sp>
      <p:sp>
        <p:nvSpPr>
          <p:cNvPr id="26" name="TextBox 25">
            <a:extLst>
              <a:ext uri="{FF2B5EF4-FFF2-40B4-BE49-F238E27FC236}">
                <a16:creationId xmlns:a16="http://schemas.microsoft.com/office/drawing/2014/main" id="{2CC04806-390B-4D44-BD58-D5212D41FBA9}"/>
              </a:ext>
            </a:extLst>
          </p:cNvPr>
          <p:cNvSpPr txBox="1"/>
          <p:nvPr/>
        </p:nvSpPr>
        <p:spPr>
          <a:xfrm>
            <a:off x="4364007" y="1740041"/>
            <a:ext cx="3578409"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DOMESTIC BEER </a:t>
            </a:r>
            <a:r>
              <a:rPr lang="en-US" sz="16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$7 </a:t>
            </a:r>
            <a:r>
              <a:rPr lang="en-US" sz="1200" dirty="0">
                <a:solidFill>
                  <a:schemeClr val="accent3"/>
                </a:solidFill>
                <a:latin typeface="Agenda-Bold" panose="02000603040000020004" pitchFamily="2" charset="77"/>
              </a:rPr>
              <a:t>p/drink</a:t>
            </a:r>
          </a:p>
        </p:txBody>
      </p:sp>
      <p:sp>
        <p:nvSpPr>
          <p:cNvPr id="27" name="TextBox 26">
            <a:extLst>
              <a:ext uri="{FF2B5EF4-FFF2-40B4-BE49-F238E27FC236}">
                <a16:creationId xmlns:a16="http://schemas.microsoft.com/office/drawing/2014/main" id="{6E6413DB-D641-9340-AA2C-4A92FC97AD65}"/>
              </a:ext>
            </a:extLst>
          </p:cNvPr>
          <p:cNvSpPr txBox="1"/>
          <p:nvPr/>
        </p:nvSpPr>
        <p:spPr>
          <a:xfrm>
            <a:off x="4364006" y="2785343"/>
            <a:ext cx="3627591" cy="892552"/>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Heineken, Amstel Light, </a:t>
            </a:r>
            <a:r>
              <a:rPr lang="en-US" sz="1300" dirty="0" err="1">
                <a:solidFill>
                  <a:schemeClr val="tx1">
                    <a:lumMod val="50000"/>
                  </a:schemeClr>
                </a:solidFill>
                <a:latin typeface="Agenda Regular" panose="02000603040000020004" pitchFamily="2" charset="77"/>
              </a:rPr>
              <a:t>Modelo</a:t>
            </a:r>
            <a:r>
              <a:rPr lang="en-US" sz="1300" dirty="0">
                <a:solidFill>
                  <a:schemeClr val="tx1">
                    <a:lumMod val="50000"/>
                  </a:schemeClr>
                </a:solidFill>
                <a:latin typeface="Agenda Regular" panose="02000603040000020004" pitchFamily="2" charset="77"/>
              </a:rPr>
              <a:t> Especial, </a:t>
            </a:r>
            <a:r>
              <a:rPr lang="en-US" sz="1300" dirty="0" err="1">
                <a:solidFill>
                  <a:schemeClr val="tx1">
                    <a:lumMod val="50000"/>
                  </a:schemeClr>
                </a:solidFill>
                <a:latin typeface="Agenda Regular" panose="02000603040000020004" pitchFamily="2" charset="77"/>
              </a:rPr>
              <a:t>Lagunitas</a:t>
            </a:r>
            <a:r>
              <a:rPr lang="en-US" sz="1300" dirty="0">
                <a:solidFill>
                  <a:schemeClr val="tx1">
                    <a:lumMod val="50000"/>
                  </a:schemeClr>
                </a:solidFill>
                <a:latin typeface="Agenda Regular" panose="02000603040000020004" pitchFamily="2" charset="77"/>
              </a:rPr>
              <a:t> IPA, </a:t>
            </a:r>
            <a:r>
              <a:rPr lang="en-US" sz="1300" dirty="0" err="1">
                <a:solidFill>
                  <a:schemeClr val="tx1">
                    <a:lumMod val="50000"/>
                  </a:schemeClr>
                </a:solidFill>
                <a:latin typeface="Agenda Regular" panose="02000603040000020004" pitchFamily="2" charset="77"/>
              </a:rPr>
              <a:t>Pacifico</a:t>
            </a:r>
            <a:r>
              <a:rPr lang="en-US" sz="1300" dirty="0">
                <a:solidFill>
                  <a:schemeClr val="tx1">
                    <a:lumMod val="50000"/>
                  </a:schemeClr>
                </a:solidFill>
                <a:latin typeface="Agenda Regular" panose="02000603040000020004" pitchFamily="2" charset="77"/>
              </a:rPr>
              <a:t>, Blue Moon Belgian White, Samuel Adams Boston Lager, Angry Orchard Hard Cider, White Claw Hard Seltzer </a:t>
            </a:r>
          </a:p>
        </p:txBody>
      </p:sp>
      <p:sp>
        <p:nvSpPr>
          <p:cNvPr id="28" name="TextBox 27">
            <a:extLst>
              <a:ext uri="{FF2B5EF4-FFF2-40B4-BE49-F238E27FC236}">
                <a16:creationId xmlns:a16="http://schemas.microsoft.com/office/drawing/2014/main" id="{8F86E19D-09CB-9945-A207-BFEE1911FBBA}"/>
              </a:ext>
            </a:extLst>
          </p:cNvPr>
          <p:cNvSpPr txBox="1"/>
          <p:nvPr/>
        </p:nvSpPr>
        <p:spPr>
          <a:xfrm>
            <a:off x="4323999" y="2488928"/>
            <a:ext cx="4276961"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IMPORTED/CRAFT BEER </a:t>
            </a:r>
            <a:r>
              <a:rPr lang="en-US" sz="16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$8 </a:t>
            </a:r>
            <a:r>
              <a:rPr lang="en-US" sz="1200" dirty="0">
                <a:solidFill>
                  <a:schemeClr val="accent3"/>
                </a:solidFill>
                <a:latin typeface="Agenda-Bold" panose="02000603040000020004" pitchFamily="2" charset="77"/>
              </a:rPr>
              <a:t>p/drink</a:t>
            </a:r>
          </a:p>
        </p:txBody>
      </p:sp>
      <p:sp>
        <p:nvSpPr>
          <p:cNvPr id="29" name="TextBox 28">
            <a:extLst>
              <a:ext uri="{FF2B5EF4-FFF2-40B4-BE49-F238E27FC236}">
                <a16:creationId xmlns:a16="http://schemas.microsoft.com/office/drawing/2014/main" id="{57270AAC-763D-9D42-A06B-D7C739C5295C}"/>
              </a:ext>
            </a:extLst>
          </p:cNvPr>
          <p:cNvSpPr txBox="1"/>
          <p:nvPr/>
        </p:nvSpPr>
        <p:spPr>
          <a:xfrm>
            <a:off x="4351873" y="4119915"/>
            <a:ext cx="3627591" cy="492443"/>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30 Degree Chardonnay, Cabernet Sauvignon; La </a:t>
            </a:r>
            <a:r>
              <a:rPr lang="en-US" sz="1300" dirty="0" err="1">
                <a:solidFill>
                  <a:schemeClr val="tx1">
                    <a:lumMod val="50000"/>
                  </a:schemeClr>
                </a:solidFill>
                <a:latin typeface="Agenda Regular" panose="02000603040000020004" pitchFamily="2" charset="77"/>
              </a:rPr>
              <a:t>Marca</a:t>
            </a:r>
            <a:r>
              <a:rPr lang="en-US" sz="1300" dirty="0">
                <a:solidFill>
                  <a:schemeClr val="tx1">
                    <a:lumMod val="50000"/>
                  </a:schemeClr>
                </a:solidFill>
                <a:latin typeface="Agenda Regular" panose="02000603040000020004" pitchFamily="2" charset="77"/>
              </a:rPr>
              <a:t> Prosecco </a:t>
            </a:r>
          </a:p>
        </p:txBody>
      </p:sp>
      <p:sp>
        <p:nvSpPr>
          <p:cNvPr id="30" name="TextBox 29">
            <a:extLst>
              <a:ext uri="{FF2B5EF4-FFF2-40B4-BE49-F238E27FC236}">
                <a16:creationId xmlns:a16="http://schemas.microsoft.com/office/drawing/2014/main" id="{80FE32DE-6584-2A46-BCDA-6DF1BC7C95BD}"/>
              </a:ext>
            </a:extLst>
          </p:cNvPr>
          <p:cNvSpPr txBox="1"/>
          <p:nvPr/>
        </p:nvSpPr>
        <p:spPr>
          <a:xfrm>
            <a:off x="4364006" y="3822086"/>
            <a:ext cx="4012353"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PREMIUM WINE  </a:t>
            </a:r>
            <a:r>
              <a:rPr lang="en-US" sz="1600" dirty="0">
                <a:solidFill>
                  <a:schemeClr val="accent3"/>
                </a:solidFill>
                <a:latin typeface="Agenda Light" panose="02000603040000020004" pitchFamily="2" charset="77"/>
              </a:rPr>
              <a:t>|  </a:t>
            </a:r>
            <a:r>
              <a:rPr kumimoji="0" lang="en-US" sz="1200" b="1" i="0" u="none" strike="noStrike" kern="1200" cap="none" spc="0" normalizeH="0" baseline="0" noProof="0" dirty="0">
                <a:ln>
                  <a:noFill/>
                </a:ln>
                <a:solidFill>
                  <a:srgbClr val="001450"/>
                </a:solidFill>
                <a:effectLst/>
                <a:uLnTx/>
                <a:uFillTx/>
                <a:latin typeface="Agenda-Bold" panose="02000603040000020004" pitchFamily="2" charset="77"/>
              </a:rPr>
              <a:t>$9 </a:t>
            </a:r>
            <a:r>
              <a:rPr lang="en-US" sz="1200" dirty="0">
                <a:solidFill>
                  <a:schemeClr val="accent3"/>
                </a:solidFill>
                <a:latin typeface="Agenda-Bold" panose="02000603040000020004" pitchFamily="2" charset="77"/>
              </a:rPr>
              <a:t>p/glass</a:t>
            </a:r>
          </a:p>
        </p:txBody>
      </p:sp>
      <p:sp>
        <p:nvSpPr>
          <p:cNvPr id="31" name="TextBox 30">
            <a:extLst>
              <a:ext uri="{FF2B5EF4-FFF2-40B4-BE49-F238E27FC236}">
                <a16:creationId xmlns:a16="http://schemas.microsoft.com/office/drawing/2014/main" id="{640D22CE-9148-7541-962E-86F39FBE92E6}"/>
              </a:ext>
            </a:extLst>
          </p:cNvPr>
          <p:cNvSpPr txBox="1"/>
          <p:nvPr/>
        </p:nvSpPr>
        <p:spPr>
          <a:xfrm>
            <a:off x="4429121" y="5049896"/>
            <a:ext cx="3627591" cy="892552"/>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Kim Crawford Sauvignon Blanc, Sea Sun by Wagner Chardonnay, Piper Sonoma Brut NV, Gris Blanc Rose, </a:t>
            </a:r>
            <a:r>
              <a:rPr lang="en-US" sz="1300" dirty="0" err="1">
                <a:solidFill>
                  <a:schemeClr val="tx1">
                    <a:lumMod val="50000"/>
                  </a:schemeClr>
                </a:solidFill>
                <a:latin typeface="Agenda Regular" panose="02000603040000020004" pitchFamily="2" charset="77"/>
              </a:rPr>
              <a:t>Meiomi</a:t>
            </a:r>
            <a:r>
              <a:rPr lang="en-US" sz="1300" dirty="0">
                <a:solidFill>
                  <a:schemeClr val="tx1">
                    <a:lumMod val="50000"/>
                  </a:schemeClr>
                </a:solidFill>
                <a:latin typeface="Agenda Regular" panose="02000603040000020004" pitchFamily="2" charset="77"/>
              </a:rPr>
              <a:t> Pinot Noir, </a:t>
            </a:r>
            <a:r>
              <a:rPr lang="en-US" sz="1300" dirty="0" err="1">
                <a:solidFill>
                  <a:schemeClr val="tx1">
                    <a:lumMod val="50000"/>
                  </a:schemeClr>
                </a:solidFill>
                <a:latin typeface="Agenda Regular" panose="02000603040000020004" pitchFamily="2" charset="77"/>
              </a:rPr>
              <a:t>Starmont</a:t>
            </a:r>
            <a:r>
              <a:rPr lang="en-US" sz="1300" dirty="0">
                <a:solidFill>
                  <a:schemeClr val="tx1">
                    <a:lumMod val="50000"/>
                  </a:schemeClr>
                </a:solidFill>
                <a:latin typeface="Agenda Regular" panose="02000603040000020004" pitchFamily="2" charset="77"/>
              </a:rPr>
              <a:t> Cabernet Sauvignon</a:t>
            </a:r>
          </a:p>
        </p:txBody>
      </p:sp>
      <p:sp>
        <p:nvSpPr>
          <p:cNvPr id="32" name="TextBox 31">
            <a:extLst>
              <a:ext uri="{FF2B5EF4-FFF2-40B4-BE49-F238E27FC236}">
                <a16:creationId xmlns:a16="http://schemas.microsoft.com/office/drawing/2014/main" id="{A97BC9A8-E82E-8744-A915-F2B6C0F2E251}"/>
              </a:ext>
            </a:extLst>
          </p:cNvPr>
          <p:cNvSpPr txBox="1"/>
          <p:nvPr/>
        </p:nvSpPr>
        <p:spPr>
          <a:xfrm>
            <a:off x="4418797" y="4760949"/>
            <a:ext cx="4149711"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ULTRA PREMIUM WINE  </a:t>
            </a:r>
            <a:r>
              <a:rPr lang="en-US" sz="1600" dirty="0">
                <a:solidFill>
                  <a:schemeClr val="accent3"/>
                </a:solidFill>
                <a:latin typeface="Agenda Light" panose="02000603040000020004" pitchFamily="2" charset="77"/>
              </a:rPr>
              <a:t>|  </a:t>
            </a:r>
            <a:r>
              <a:rPr kumimoji="0" lang="en-US" sz="1600" b="1" i="0" u="none" strike="noStrike" kern="1200" cap="none" spc="0" normalizeH="0" baseline="0" noProof="0" dirty="0">
                <a:ln>
                  <a:noFill/>
                </a:ln>
                <a:solidFill>
                  <a:srgbClr val="001450"/>
                </a:solidFill>
                <a:effectLst/>
                <a:uLnTx/>
                <a:uFillTx/>
                <a:latin typeface="Agenda-Bold" panose="02000603040000020004" pitchFamily="2" charset="77"/>
                <a:ea typeface="+mn-ea"/>
                <a:cs typeface="+mn-cs"/>
              </a:rPr>
              <a:t>$13 </a:t>
            </a:r>
            <a:r>
              <a:rPr lang="en-US" sz="1400" dirty="0">
                <a:solidFill>
                  <a:schemeClr val="accent3"/>
                </a:solidFill>
                <a:latin typeface="Agenda-Bold" panose="02000603040000020004" pitchFamily="2" charset="77"/>
              </a:rPr>
              <a:t>p/glass</a:t>
            </a:r>
          </a:p>
        </p:txBody>
      </p:sp>
      <p:sp>
        <p:nvSpPr>
          <p:cNvPr id="37" name="TextBox 36">
            <a:extLst>
              <a:ext uri="{FF2B5EF4-FFF2-40B4-BE49-F238E27FC236}">
                <a16:creationId xmlns:a16="http://schemas.microsoft.com/office/drawing/2014/main" id="{7104F980-C1F2-EA46-99F7-7CE30A3BBD05}"/>
              </a:ext>
            </a:extLst>
          </p:cNvPr>
          <p:cNvSpPr txBox="1"/>
          <p:nvPr/>
        </p:nvSpPr>
        <p:spPr>
          <a:xfrm>
            <a:off x="136167" y="6714178"/>
            <a:ext cx="3627591" cy="743793"/>
          </a:xfrm>
          <a:prstGeom prst="rect">
            <a:avLst/>
          </a:prstGeom>
          <a:noFill/>
        </p:spPr>
        <p:txBody>
          <a:bodyPr wrap="square" rtlCol="0">
            <a:spAutoFit/>
          </a:bodyPr>
          <a:lstStyle/>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Bottled and Still Sparkling Water</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Assorted Soft Drinks</a:t>
            </a:r>
          </a:p>
          <a:p>
            <a:pPr marL="285750" indent="-285750">
              <a:spcAft>
                <a:spcPts val="200"/>
              </a:spcAft>
              <a:buFont typeface="Meiryo Bold"/>
              <a:buChar char="▸"/>
            </a:pPr>
            <a:r>
              <a:rPr lang="en-US" sz="1300" dirty="0">
                <a:solidFill>
                  <a:schemeClr val="tx1">
                    <a:lumMod val="50000"/>
                  </a:schemeClr>
                </a:solidFill>
                <a:latin typeface="Agenda Regular" panose="02000603040000020004" pitchFamily="2" charset="77"/>
              </a:rPr>
              <a:t>Signature Non-Alcoholic Cocktail(s)</a:t>
            </a:r>
          </a:p>
        </p:txBody>
      </p:sp>
      <p:sp>
        <p:nvSpPr>
          <p:cNvPr id="38" name="TextBox 37">
            <a:extLst>
              <a:ext uri="{FF2B5EF4-FFF2-40B4-BE49-F238E27FC236}">
                <a16:creationId xmlns:a16="http://schemas.microsoft.com/office/drawing/2014/main" id="{E7C37A4F-E06A-EF4F-B624-AE0B2022EA05}"/>
              </a:ext>
            </a:extLst>
          </p:cNvPr>
          <p:cNvSpPr txBox="1"/>
          <p:nvPr/>
        </p:nvSpPr>
        <p:spPr>
          <a:xfrm>
            <a:off x="82183" y="6406998"/>
            <a:ext cx="5062276"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NON-ALCOHOLIC BEVERAGES  | </a:t>
            </a:r>
            <a:r>
              <a:rPr lang="en-US" sz="1200" b="1" dirty="0">
                <a:solidFill>
                  <a:schemeClr val="accent3"/>
                </a:solidFill>
                <a:latin typeface="Agenda-Bold" panose="02000603040000020004" pitchFamily="2" charset="77"/>
              </a:rPr>
              <a:t>$5 </a:t>
            </a:r>
            <a:r>
              <a:rPr lang="en-US" sz="1200" dirty="0">
                <a:solidFill>
                  <a:schemeClr val="accent3"/>
                </a:solidFill>
                <a:latin typeface="Agenda-Bold" panose="02000603040000020004" pitchFamily="2" charset="77"/>
              </a:rPr>
              <a:t>p/drink</a:t>
            </a:r>
          </a:p>
        </p:txBody>
      </p:sp>
      <p:sp>
        <p:nvSpPr>
          <p:cNvPr id="6" name="Slide Number Placeholder 5">
            <a:extLst>
              <a:ext uri="{FF2B5EF4-FFF2-40B4-BE49-F238E27FC236}">
                <a16:creationId xmlns:a16="http://schemas.microsoft.com/office/drawing/2014/main" id="{71A64DD8-3EE2-440C-9D0F-635A630A25CA}"/>
              </a:ext>
            </a:extLst>
          </p:cNvPr>
          <p:cNvSpPr>
            <a:spLocks noGrp="1"/>
          </p:cNvSpPr>
          <p:nvPr>
            <p:ph type="sldNum" sz="quarter" idx="12"/>
          </p:nvPr>
        </p:nvSpPr>
        <p:spPr/>
        <p:txBody>
          <a:bodyPr/>
          <a:lstStyle/>
          <a:p>
            <a:fld id="{259BA683-ED57-A245-A1B0-0A2DEED8498B}" type="slidenum">
              <a:rPr lang="en-US" smtClean="0"/>
              <a:t>27</a:t>
            </a:fld>
            <a:endParaRPr lang="en-US" dirty="0"/>
          </a:p>
        </p:txBody>
      </p:sp>
      <p:sp>
        <p:nvSpPr>
          <p:cNvPr id="35" name="TextBox 34">
            <a:extLst>
              <a:ext uri="{FF2B5EF4-FFF2-40B4-BE49-F238E27FC236}">
                <a16:creationId xmlns:a16="http://schemas.microsoft.com/office/drawing/2014/main" id="{88B2CC68-9342-422C-9FC2-2EA950764682}"/>
              </a:ext>
            </a:extLst>
          </p:cNvPr>
          <p:cNvSpPr txBox="1"/>
          <p:nvPr/>
        </p:nvSpPr>
        <p:spPr>
          <a:xfrm>
            <a:off x="3647768" y="6065200"/>
            <a:ext cx="4851339" cy="292388"/>
          </a:xfrm>
          <a:prstGeom prst="rect">
            <a:avLst/>
          </a:prstGeom>
          <a:noFill/>
        </p:spPr>
        <p:txBody>
          <a:bodyPr wrap="square" rtlCol="0">
            <a:spAutoFit/>
          </a:bodyPr>
          <a:lstStyle/>
          <a:p>
            <a:pPr>
              <a:spcAft>
                <a:spcPts val="400"/>
              </a:spcAft>
            </a:pPr>
            <a:r>
              <a:rPr lang="en-US" sz="1300" dirty="0">
                <a:solidFill>
                  <a:schemeClr val="tx1">
                    <a:lumMod val="50000"/>
                  </a:schemeClr>
                </a:solidFill>
                <a:latin typeface="Agenda Regular" panose="02000603040000020004" pitchFamily="2" charset="77"/>
              </a:rPr>
              <a:t> **Wine by the Bottle Pricing Available, Inquire with Sales Office**</a:t>
            </a:r>
          </a:p>
        </p:txBody>
      </p:sp>
      <p:sp>
        <p:nvSpPr>
          <p:cNvPr id="10" name="Rectangle 9"/>
          <p:cNvSpPr/>
          <p:nvPr/>
        </p:nvSpPr>
        <p:spPr>
          <a:xfrm>
            <a:off x="0" y="7409701"/>
            <a:ext cx="9770835" cy="353943"/>
          </a:xfrm>
          <a:prstGeom prst="rect">
            <a:avLst/>
          </a:prstGeom>
        </p:spPr>
        <p:txBody>
          <a:bodyPr wrap="square">
            <a:spAutoFit/>
          </a:bodyPr>
          <a:lstStyle/>
          <a:p>
            <a:pPr lvl="0"/>
            <a:r>
              <a:rPr lang="en-US" sz="850" dirty="0">
                <a:solidFill>
                  <a:srgbClr val="545859"/>
                </a:solidFill>
                <a:latin typeface="Agenda Regular" panose="02000603040000020004"/>
              </a:rPr>
              <a:t>All pricing is per person, a 21% taxable service charge and 9.5% sales tax will apply to all food and non-liquor beverage. </a:t>
            </a:r>
          </a:p>
          <a:p>
            <a:pPr lvl="0"/>
            <a:r>
              <a:rPr lang="en-US" sz="850" dirty="0">
                <a:solidFill>
                  <a:srgbClr val="545859"/>
                </a:solidFill>
                <a:latin typeface="Agenda Regular" panose="02000603040000020004"/>
              </a:rPr>
              <a:t>Liquor pricing includes tax.  Pricing ,sales tax and service charge are subject to change</a:t>
            </a:r>
            <a:endParaRPr lang="en-US" dirty="0">
              <a:solidFill>
                <a:srgbClr val="545859"/>
              </a:solidFill>
            </a:endParaRPr>
          </a:p>
        </p:txBody>
      </p:sp>
    </p:spTree>
    <p:extLst>
      <p:ext uri="{BB962C8B-B14F-4D97-AF65-F5344CB8AC3E}">
        <p14:creationId xmlns:p14="http://schemas.microsoft.com/office/powerpoint/2010/main" val="3414565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DE5E47-091D-264A-94EC-C1919D796A01}"/>
              </a:ext>
            </a:extLst>
          </p:cNvPr>
          <p:cNvGrpSpPr/>
          <p:nvPr/>
        </p:nvGrpSpPr>
        <p:grpSpPr>
          <a:xfrm>
            <a:off x="0" y="0"/>
            <a:ext cx="4302493" cy="7772400"/>
            <a:chOff x="8499107" y="0"/>
            <a:chExt cx="4302493" cy="7772400"/>
          </a:xfrm>
        </p:grpSpPr>
        <p:sp>
          <p:nvSpPr>
            <p:cNvPr id="3" name="Rectangle 2">
              <a:extLst>
                <a:ext uri="{FF2B5EF4-FFF2-40B4-BE49-F238E27FC236}">
                  <a16:creationId xmlns:a16="http://schemas.microsoft.com/office/drawing/2014/main" id="{87CD0D5D-2431-F54B-811F-3F62E7785B65}"/>
                </a:ext>
              </a:extLst>
            </p:cNvPr>
            <p:cNvSpPr/>
            <p:nvPr/>
          </p:nvSpPr>
          <p:spPr>
            <a:xfrm>
              <a:off x="8499107" y="0"/>
              <a:ext cx="4302493" cy="777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5D77D9-9E97-8840-B0BF-41E932BED3D4}"/>
                </a:ext>
              </a:extLst>
            </p:cNvPr>
            <p:cNvPicPr>
              <a:picLocks noChangeAspect="1"/>
            </p:cNvPicPr>
            <p:nvPr/>
          </p:nvPicPr>
          <p:blipFill>
            <a:blip r:embed="rId2"/>
            <a:srcRect/>
            <a:stretch/>
          </p:blipFill>
          <p:spPr>
            <a:xfrm>
              <a:off x="9173067" y="677194"/>
              <a:ext cx="2905539" cy="2905539"/>
            </a:xfrm>
            <a:prstGeom prst="rect">
              <a:avLst/>
            </a:prstGeom>
          </p:spPr>
        </p:pic>
        <p:pic>
          <p:nvPicPr>
            <p:cNvPr id="5" name="Picture 4">
              <a:extLst>
                <a:ext uri="{FF2B5EF4-FFF2-40B4-BE49-F238E27FC236}">
                  <a16:creationId xmlns:a16="http://schemas.microsoft.com/office/drawing/2014/main" id="{186D3C02-9F7F-6447-9151-D075B1BF9513}"/>
                </a:ext>
              </a:extLst>
            </p:cNvPr>
            <p:cNvPicPr>
              <a:picLocks noChangeAspect="1"/>
            </p:cNvPicPr>
            <p:nvPr/>
          </p:nvPicPr>
          <p:blipFill>
            <a:blip r:embed="rId3"/>
            <a:srcRect/>
            <a:stretch/>
          </p:blipFill>
          <p:spPr>
            <a:xfrm>
              <a:off x="9173067" y="4189667"/>
              <a:ext cx="2905539" cy="2905539"/>
            </a:xfrm>
            <a:prstGeom prst="rect">
              <a:avLst/>
            </a:prstGeom>
          </p:spPr>
        </p:pic>
      </p:grpSp>
      <p:sp>
        <p:nvSpPr>
          <p:cNvPr id="7" name="TextBox 6">
            <a:extLst>
              <a:ext uri="{FF2B5EF4-FFF2-40B4-BE49-F238E27FC236}">
                <a16:creationId xmlns:a16="http://schemas.microsoft.com/office/drawing/2014/main" id="{AF89428F-003F-8F41-87BF-1C0C48086DE9}"/>
              </a:ext>
            </a:extLst>
          </p:cNvPr>
          <p:cNvSpPr txBox="1"/>
          <p:nvPr/>
        </p:nvSpPr>
        <p:spPr>
          <a:xfrm>
            <a:off x="4976453" y="609941"/>
            <a:ext cx="7538519" cy="584775"/>
          </a:xfrm>
          <a:prstGeom prst="rect">
            <a:avLst/>
          </a:prstGeom>
          <a:noFill/>
        </p:spPr>
        <p:txBody>
          <a:bodyPr wrap="square" rtlCol="0" anchor="ctr">
            <a:spAutoFit/>
          </a:bodyPr>
          <a:lstStyle/>
          <a:p>
            <a:pPr algn="ctr"/>
            <a:r>
              <a:rPr lang="en-US" sz="3200" spc="300" dirty="0">
                <a:solidFill>
                  <a:schemeClr val="tx1">
                    <a:lumMod val="50000"/>
                  </a:schemeClr>
                </a:solidFill>
                <a:latin typeface="Agenda Light" panose="02000603040000020004" pitchFamily="2" charset="77"/>
              </a:rPr>
              <a:t>CASH BAR</a:t>
            </a:r>
          </a:p>
        </p:txBody>
      </p:sp>
      <p:sp>
        <p:nvSpPr>
          <p:cNvPr id="8" name="TextBox 7">
            <a:extLst>
              <a:ext uri="{FF2B5EF4-FFF2-40B4-BE49-F238E27FC236}">
                <a16:creationId xmlns:a16="http://schemas.microsoft.com/office/drawing/2014/main" id="{36222393-3FC3-B14A-9D61-2170593CACCD}"/>
              </a:ext>
            </a:extLst>
          </p:cNvPr>
          <p:cNvSpPr txBox="1"/>
          <p:nvPr/>
        </p:nvSpPr>
        <p:spPr>
          <a:xfrm>
            <a:off x="4943063" y="269687"/>
            <a:ext cx="7538519" cy="292388"/>
          </a:xfrm>
          <a:prstGeom prst="rect">
            <a:avLst/>
          </a:prstGeom>
          <a:noFill/>
        </p:spPr>
        <p:txBody>
          <a:bodyPr wrap="square" rtlCol="0" anchor="ctr">
            <a:spAutoFit/>
          </a:bodyPr>
          <a:lstStyle/>
          <a:p>
            <a:pPr algn="ctr"/>
            <a:r>
              <a:rPr lang="en-US" sz="1300" spc="300" dirty="0">
                <a:solidFill>
                  <a:schemeClr val="tx1">
                    <a:lumMod val="50000"/>
                  </a:schemeClr>
                </a:solidFill>
                <a:latin typeface="Agenda-Medium" panose="02000603040000020004" pitchFamily="2" charset="77"/>
              </a:rPr>
              <a:t>BEVERAGE</a:t>
            </a:r>
          </a:p>
        </p:txBody>
      </p:sp>
      <p:cxnSp>
        <p:nvCxnSpPr>
          <p:cNvPr id="9" name="Straight Connector 8">
            <a:extLst>
              <a:ext uri="{FF2B5EF4-FFF2-40B4-BE49-F238E27FC236}">
                <a16:creationId xmlns:a16="http://schemas.microsoft.com/office/drawing/2014/main" id="{028BC666-8528-C24D-984B-9E4ECACDDC8F}"/>
              </a:ext>
            </a:extLst>
          </p:cNvPr>
          <p:cNvCxnSpPr>
            <a:cxnSpLocks/>
          </p:cNvCxnSpPr>
          <p:nvPr/>
        </p:nvCxnSpPr>
        <p:spPr>
          <a:xfrm>
            <a:off x="8084169" y="562075"/>
            <a:ext cx="122331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6551988-0F92-264A-A37B-E1B55060AC9D}"/>
              </a:ext>
            </a:extLst>
          </p:cNvPr>
          <p:cNvSpPr txBox="1"/>
          <p:nvPr/>
        </p:nvSpPr>
        <p:spPr>
          <a:xfrm>
            <a:off x="4390845" y="2331183"/>
            <a:ext cx="3627591" cy="2303195"/>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New Amsterdam Vodka</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Bombay Original Gin</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Four Roses Bourbon</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Cruzan Aged Light Rum</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Bushmills Whisky</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Corazon Tequila Blanco</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Remy Martin 1738 Accord Royal Cognac</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The Famous Grouse Scotch</a:t>
            </a:r>
          </a:p>
          <a:p>
            <a:pPr marL="285750" indent="-285750">
              <a:spcAft>
                <a:spcPts val="400"/>
              </a:spcAft>
              <a:buFont typeface="Meiryo Bold"/>
              <a:buChar char="▸"/>
            </a:pPr>
            <a:endParaRPr lang="en-US" sz="1300" dirty="0">
              <a:solidFill>
                <a:schemeClr val="tx1">
                  <a:lumMod val="50000"/>
                </a:schemeClr>
              </a:solidFill>
              <a:latin typeface="Agenda Regular" panose="02000603040000020004" pitchFamily="2" charset="77"/>
            </a:endParaRPr>
          </a:p>
        </p:txBody>
      </p:sp>
      <p:sp>
        <p:nvSpPr>
          <p:cNvPr id="13" name="TextBox 12">
            <a:extLst>
              <a:ext uri="{FF2B5EF4-FFF2-40B4-BE49-F238E27FC236}">
                <a16:creationId xmlns:a16="http://schemas.microsoft.com/office/drawing/2014/main" id="{C9FFED74-6329-E044-BFD3-6CB15124CA2E}"/>
              </a:ext>
            </a:extLst>
          </p:cNvPr>
          <p:cNvSpPr txBox="1"/>
          <p:nvPr/>
        </p:nvSpPr>
        <p:spPr>
          <a:xfrm>
            <a:off x="4390845" y="1987930"/>
            <a:ext cx="3785965"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PREMIUM BRANDS  </a:t>
            </a:r>
            <a:r>
              <a:rPr lang="en-US" sz="16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$11 </a:t>
            </a:r>
            <a:r>
              <a:rPr lang="en-US" sz="1200" dirty="0">
                <a:solidFill>
                  <a:schemeClr val="accent3"/>
                </a:solidFill>
                <a:latin typeface="Agenda-Bold" panose="02000603040000020004" pitchFamily="2" charset="77"/>
              </a:rPr>
              <a:t>p/drink</a:t>
            </a:r>
            <a:endParaRPr lang="en-US" sz="1200" i="1" dirty="0">
              <a:solidFill>
                <a:schemeClr val="accent3"/>
              </a:solidFill>
              <a:latin typeface="Agenda RegularItalic" panose="02000603040000020004" pitchFamily="2" charset="77"/>
            </a:endParaRPr>
          </a:p>
        </p:txBody>
      </p:sp>
      <p:sp>
        <p:nvSpPr>
          <p:cNvPr id="18" name="TextBox 17">
            <a:extLst>
              <a:ext uri="{FF2B5EF4-FFF2-40B4-BE49-F238E27FC236}">
                <a16:creationId xmlns:a16="http://schemas.microsoft.com/office/drawing/2014/main" id="{0895F6CC-B988-0645-8440-F5ED3DECE2CC}"/>
              </a:ext>
            </a:extLst>
          </p:cNvPr>
          <p:cNvSpPr txBox="1"/>
          <p:nvPr/>
        </p:nvSpPr>
        <p:spPr>
          <a:xfrm>
            <a:off x="5766693" y="1144122"/>
            <a:ext cx="5958038" cy="466794"/>
          </a:xfrm>
          <a:prstGeom prst="rect">
            <a:avLst/>
          </a:prstGeom>
          <a:noFill/>
        </p:spPr>
        <p:txBody>
          <a:bodyPr wrap="square" rtlCol="0">
            <a:spAutoFit/>
          </a:bodyPr>
          <a:lstStyle/>
          <a:p>
            <a:pPr algn="ctr">
              <a:spcAft>
                <a:spcPts val="400"/>
              </a:spcAft>
            </a:pPr>
            <a:r>
              <a:rPr lang="en-US" sz="1050" dirty="0">
                <a:solidFill>
                  <a:schemeClr val="bg2">
                    <a:lumMod val="25000"/>
                  </a:schemeClr>
                </a:solidFill>
                <a:latin typeface="Agenda Regular" panose="02000603040000020004" pitchFamily="2" charset="77"/>
              </a:rPr>
              <a:t>Guests Pay for Their Own Drinks</a:t>
            </a:r>
          </a:p>
          <a:p>
            <a:pPr algn="ctr">
              <a:spcAft>
                <a:spcPts val="400"/>
              </a:spcAft>
            </a:pPr>
            <a:r>
              <a:rPr lang="en-US" sz="1050" dirty="0">
                <a:solidFill>
                  <a:schemeClr val="bg2">
                    <a:lumMod val="25000"/>
                  </a:schemeClr>
                </a:solidFill>
                <a:latin typeface="Agenda Regular" panose="02000603040000020004" pitchFamily="2" charset="77"/>
              </a:rPr>
              <a:t>(1) Bartender Per 100 Guests,  $150 Bartender Fee Applies Per Bartender</a:t>
            </a:r>
          </a:p>
        </p:txBody>
      </p:sp>
      <p:sp>
        <p:nvSpPr>
          <p:cNvPr id="17" name="TextBox 16">
            <a:extLst>
              <a:ext uri="{FF2B5EF4-FFF2-40B4-BE49-F238E27FC236}">
                <a16:creationId xmlns:a16="http://schemas.microsoft.com/office/drawing/2014/main" id="{BD0E03AB-70D1-9449-BCF2-65C36FBF6085}"/>
              </a:ext>
            </a:extLst>
          </p:cNvPr>
          <p:cNvSpPr txBox="1"/>
          <p:nvPr/>
        </p:nvSpPr>
        <p:spPr>
          <a:xfrm>
            <a:off x="4421271" y="4455303"/>
            <a:ext cx="4822222"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ULTRA PREMIUM BRANDS  </a:t>
            </a:r>
            <a:r>
              <a:rPr lang="en-US" sz="12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$13 </a:t>
            </a:r>
            <a:r>
              <a:rPr lang="en-US" sz="1200" dirty="0">
                <a:solidFill>
                  <a:schemeClr val="accent3"/>
                </a:solidFill>
                <a:latin typeface="Agenda-Bold" panose="02000603040000020004" pitchFamily="2" charset="77"/>
              </a:rPr>
              <a:t>p/drink</a:t>
            </a:r>
            <a:endParaRPr lang="en-US" sz="1200" i="1" dirty="0">
              <a:solidFill>
                <a:schemeClr val="accent3"/>
              </a:solidFill>
              <a:latin typeface="Agenda RegularItalic" panose="02000603040000020004" pitchFamily="2" charset="77"/>
            </a:endParaRPr>
          </a:p>
        </p:txBody>
      </p:sp>
      <p:sp>
        <p:nvSpPr>
          <p:cNvPr id="19" name="TextBox 18">
            <a:extLst>
              <a:ext uri="{FF2B5EF4-FFF2-40B4-BE49-F238E27FC236}">
                <a16:creationId xmlns:a16="http://schemas.microsoft.com/office/drawing/2014/main" id="{E5F57B4D-BB4A-554B-8E39-89BFD8E79F82}"/>
              </a:ext>
            </a:extLst>
          </p:cNvPr>
          <p:cNvSpPr txBox="1"/>
          <p:nvPr/>
        </p:nvSpPr>
        <p:spPr>
          <a:xfrm>
            <a:off x="4421271" y="4726879"/>
            <a:ext cx="3627591" cy="2303195"/>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Absolut Vodka, </a:t>
            </a:r>
            <a:r>
              <a:rPr lang="en-US" sz="1300" dirty="0" err="1">
                <a:solidFill>
                  <a:schemeClr val="tx1">
                    <a:lumMod val="50000"/>
                  </a:schemeClr>
                </a:solidFill>
                <a:latin typeface="Agenda Regular" panose="02000603040000020004" pitchFamily="2" charset="77"/>
              </a:rPr>
              <a:t>Titos</a:t>
            </a:r>
            <a:endParaRPr lang="en-US" sz="1300" dirty="0">
              <a:solidFill>
                <a:schemeClr val="tx1">
                  <a:lumMod val="50000"/>
                </a:schemeClr>
              </a:solidFill>
              <a:latin typeface="Agenda Regular" panose="02000603040000020004" pitchFamily="2" charset="77"/>
            </a:endParaRP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Bombay Sapphire Gin</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Maker’s Mark Bourbon</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Ron Zacapa 23 Solara Rum</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Jack Daniel’s Whiskey, Crown Royal Whiskey</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Don Julio Tequila (hotel choice w/in line)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Courvoisier VSOP Cognac</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Johnnie Walker Black Scotch</a:t>
            </a:r>
          </a:p>
          <a:p>
            <a:pPr marL="285750" indent="-285750">
              <a:spcAft>
                <a:spcPts val="400"/>
              </a:spcAft>
              <a:buFont typeface="Meiryo Bold"/>
              <a:buChar char="▸"/>
            </a:pPr>
            <a:endParaRPr lang="en-US" sz="1300" dirty="0">
              <a:solidFill>
                <a:schemeClr val="tx1">
                  <a:lumMod val="50000"/>
                </a:schemeClr>
              </a:solidFill>
              <a:latin typeface="Agenda Regular" panose="02000603040000020004" pitchFamily="2" charset="77"/>
            </a:endParaRPr>
          </a:p>
        </p:txBody>
      </p:sp>
      <p:sp>
        <p:nvSpPr>
          <p:cNvPr id="16" name="TextBox 15">
            <a:extLst>
              <a:ext uri="{FF2B5EF4-FFF2-40B4-BE49-F238E27FC236}">
                <a16:creationId xmlns:a16="http://schemas.microsoft.com/office/drawing/2014/main" id="{A077821B-4AEA-104C-8CDC-F077C0BAF956}"/>
              </a:ext>
            </a:extLst>
          </p:cNvPr>
          <p:cNvSpPr txBox="1"/>
          <p:nvPr/>
        </p:nvSpPr>
        <p:spPr>
          <a:xfrm>
            <a:off x="8712323" y="2267760"/>
            <a:ext cx="3627591" cy="292388"/>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Bud Light, Miller Light, Coors Light</a:t>
            </a:r>
          </a:p>
        </p:txBody>
      </p:sp>
      <p:sp>
        <p:nvSpPr>
          <p:cNvPr id="20" name="TextBox 19">
            <a:extLst>
              <a:ext uri="{FF2B5EF4-FFF2-40B4-BE49-F238E27FC236}">
                <a16:creationId xmlns:a16="http://schemas.microsoft.com/office/drawing/2014/main" id="{147F63CF-8772-B542-BD5A-01C1560C931F}"/>
              </a:ext>
            </a:extLst>
          </p:cNvPr>
          <p:cNvSpPr txBox="1"/>
          <p:nvPr/>
        </p:nvSpPr>
        <p:spPr>
          <a:xfrm>
            <a:off x="8695829" y="1959802"/>
            <a:ext cx="3578409"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DOMESTIC BEER  </a:t>
            </a:r>
            <a:r>
              <a:rPr lang="en-US" sz="16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$8 </a:t>
            </a:r>
            <a:r>
              <a:rPr lang="en-US" sz="1200" dirty="0">
                <a:solidFill>
                  <a:schemeClr val="accent3"/>
                </a:solidFill>
                <a:latin typeface="Agenda-Bold" panose="02000603040000020004" pitchFamily="2" charset="77"/>
              </a:rPr>
              <a:t>p/drink</a:t>
            </a:r>
          </a:p>
        </p:txBody>
      </p:sp>
      <p:sp>
        <p:nvSpPr>
          <p:cNvPr id="23" name="TextBox 22">
            <a:extLst>
              <a:ext uri="{FF2B5EF4-FFF2-40B4-BE49-F238E27FC236}">
                <a16:creationId xmlns:a16="http://schemas.microsoft.com/office/drawing/2014/main" id="{09C7F746-AFF6-A248-9DD7-51137682B784}"/>
              </a:ext>
            </a:extLst>
          </p:cNvPr>
          <p:cNvSpPr txBox="1"/>
          <p:nvPr/>
        </p:nvSpPr>
        <p:spPr>
          <a:xfrm>
            <a:off x="8745712" y="3024659"/>
            <a:ext cx="3679881" cy="892552"/>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Heineken, Amstel Light, </a:t>
            </a:r>
            <a:r>
              <a:rPr lang="en-US" sz="1300" dirty="0" err="1">
                <a:solidFill>
                  <a:schemeClr val="tx1">
                    <a:lumMod val="50000"/>
                  </a:schemeClr>
                </a:solidFill>
                <a:latin typeface="Agenda Regular" panose="02000603040000020004" pitchFamily="2" charset="77"/>
              </a:rPr>
              <a:t>Modelo</a:t>
            </a:r>
            <a:r>
              <a:rPr lang="en-US" sz="1300" dirty="0">
                <a:solidFill>
                  <a:schemeClr val="tx1">
                    <a:lumMod val="50000"/>
                  </a:schemeClr>
                </a:solidFill>
                <a:latin typeface="Agenda Regular" panose="02000603040000020004" pitchFamily="2" charset="77"/>
              </a:rPr>
              <a:t> Especial, </a:t>
            </a:r>
            <a:r>
              <a:rPr lang="en-US" sz="1300" dirty="0" err="1">
                <a:solidFill>
                  <a:schemeClr val="tx1">
                    <a:lumMod val="50000"/>
                  </a:schemeClr>
                </a:solidFill>
                <a:latin typeface="Agenda Regular" panose="02000603040000020004" pitchFamily="2" charset="77"/>
              </a:rPr>
              <a:t>Lagunitas</a:t>
            </a:r>
            <a:r>
              <a:rPr lang="en-US" sz="1300" dirty="0">
                <a:solidFill>
                  <a:schemeClr val="tx1">
                    <a:lumMod val="50000"/>
                  </a:schemeClr>
                </a:solidFill>
                <a:latin typeface="Agenda Regular" panose="02000603040000020004" pitchFamily="2" charset="77"/>
              </a:rPr>
              <a:t> IPA, </a:t>
            </a:r>
            <a:r>
              <a:rPr lang="en-US" sz="1300" dirty="0" err="1">
                <a:solidFill>
                  <a:schemeClr val="tx1">
                    <a:lumMod val="50000"/>
                  </a:schemeClr>
                </a:solidFill>
                <a:latin typeface="Agenda Regular" panose="02000603040000020004" pitchFamily="2" charset="77"/>
              </a:rPr>
              <a:t>Pacifico</a:t>
            </a:r>
            <a:r>
              <a:rPr lang="en-US" sz="1300" dirty="0">
                <a:solidFill>
                  <a:schemeClr val="tx1">
                    <a:lumMod val="50000"/>
                  </a:schemeClr>
                </a:solidFill>
                <a:latin typeface="Agenda Regular" panose="02000603040000020004" pitchFamily="2" charset="77"/>
              </a:rPr>
              <a:t>, Blue Moon Belgian White, Samuel Adams Boston Lager, Angry Orchard Hard Cider, White Claw Hard Seltzer </a:t>
            </a:r>
          </a:p>
        </p:txBody>
      </p:sp>
      <p:sp>
        <p:nvSpPr>
          <p:cNvPr id="24" name="TextBox 23">
            <a:extLst>
              <a:ext uri="{FF2B5EF4-FFF2-40B4-BE49-F238E27FC236}">
                <a16:creationId xmlns:a16="http://schemas.microsoft.com/office/drawing/2014/main" id="{19EEB8EA-CC95-634C-B923-3EB928C4A4EA}"/>
              </a:ext>
            </a:extLst>
          </p:cNvPr>
          <p:cNvSpPr txBox="1"/>
          <p:nvPr/>
        </p:nvSpPr>
        <p:spPr>
          <a:xfrm>
            <a:off x="8745712" y="2681691"/>
            <a:ext cx="4236058"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IMPORTED/CRAFT BEER  </a:t>
            </a:r>
            <a:r>
              <a:rPr lang="en-US" sz="16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$9 </a:t>
            </a:r>
            <a:r>
              <a:rPr lang="en-US" sz="1200" dirty="0">
                <a:solidFill>
                  <a:schemeClr val="accent3"/>
                </a:solidFill>
                <a:latin typeface="Agenda-Bold" panose="02000603040000020004" pitchFamily="2" charset="77"/>
              </a:rPr>
              <a:t>p/drink</a:t>
            </a:r>
          </a:p>
        </p:txBody>
      </p:sp>
      <p:sp>
        <p:nvSpPr>
          <p:cNvPr id="27" name="TextBox 26">
            <a:extLst>
              <a:ext uri="{FF2B5EF4-FFF2-40B4-BE49-F238E27FC236}">
                <a16:creationId xmlns:a16="http://schemas.microsoft.com/office/drawing/2014/main" id="{C43D50C8-BF5A-B94E-BE86-828C7FF807C0}"/>
              </a:ext>
            </a:extLst>
          </p:cNvPr>
          <p:cNvSpPr txBox="1"/>
          <p:nvPr/>
        </p:nvSpPr>
        <p:spPr>
          <a:xfrm>
            <a:off x="7534305" y="6632530"/>
            <a:ext cx="3627591" cy="795089"/>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Bottled and Still Sparkling Water</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Assorted Soft Drinks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Signature Non-Alcoholic Cocktail(s)</a:t>
            </a:r>
          </a:p>
        </p:txBody>
      </p:sp>
      <p:sp>
        <p:nvSpPr>
          <p:cNvPr id="28" name="TextBox 27">
            <a:extLst>
              <a:ext uri="{FF2B5EF4-FFF2-40B4-BE49-F238E27FC236}">
                <a16:creationId xmlns:a16="http://schemas.microsoft.com/office/drawing/2014/main" id="{52D1A005-8FC0-F54A-8362-31413F24E961}"/>
              </a:ext>
            </a:extLst>
          </p:cNvPr>
          <p:cNvSpPr txBox="1"/>
          <p:nvPr/>
        </p:nvSpPr>
        <p:spPr>
          <a:xfrm>
            <a:off x="7534305" y="6284577"/>
            <a:ext cx="4857758"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NON-ALCOHOLIC BEVERAGES  </a:t>
            </a:r>
            <a:r>
              <a:rPr lang="en-US" sz="16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$5 </a:t>
            </a:r>
            <a:r>
              <a:rPr lang="en-US" sz="1200" dirty="0">
                <a:solidFill>
                  <a:schemeClr val="accent3"/>
                </a:solidFill>
                <a:latin typeface="Agenda-Bold" panose="02000603040000020004" pitchFamily="2" charset="77"/>
              </a:rPr>
              <a:t>p/drink</a:t>
            </a:r>
          </a:p>
        </p:txBody>
      </p:sp>
      <p:sp>
        <p:nvSpPr>
          <p:cNvPr id="6" name="Slide Number Placeholder 5">
            <a:extLst>
              <a:ext uri="{FF2B5EF4-FFF2-40B4-BE49-F238E27FC236}">
                <a16:creationId xmlns:a16="http://schemas.microsoft.com/office/drawing/2014/main" id="{1DF66CA9-73FC-42DE-9A7E-48E2AA425B57}"/>
              </a:ext>
            </a:extLst>
          </p:cNvPr>
          <p:cNvSpPr>
            <a:spLocks noGrp="1"/>
          </p:cNvSpPr>
          <p:nvPr>
            <p:ph type="sldNum" sz="quarter" idx="12"/>
          </p:nvPr>
        </p:nvSpPr>
        <p:spPr>
          <a:xfrm>
            <a:off x="880110" y="7127481"/>
            <a:ext cx="11041379" cy="413808"/>
          </a:xfrm>
        </p:spPr>
        <p:txBody>
          <a:bodyPr/>
          <a:lstStyle/>
          <a:p>
            <a:fld id="{259BA683-ED57-A245-A1B0-0A2DEED8498B}" type="slidenum">
              <a:rPr lang="en-US" smtClean="0"/>
              <a:t>28</a:t>
            </a:fld>
            <a:endParaRPr lang="en-US" dirty="0"/>
          </a:p>
        </p:txBody>
      </p:sp>
      <p:sp>
        <p:nvSpPr>
          <p:cNvPr id="21" name="TextBox 20">
            <a:extLst>
              <a:ext uri="{FF2B5EF4-FFF2-40B4-BE49-F238E27FC236}">
                <a16:creationId xmlns:a16="http://schemas.microsoft.com/office/drawing/2014/main" id="{80FE32DE-6584-2A46-BCDA-6DF1BC7C95BD}"/>
              </a:ext>
            </a:extLst>
          </p:cNvPr>
          <p:cNvSpPr txBox="1"/>
          <p:nvPr/>
        </p:nvSpPr>
        <p:spPr>
          <a:xfrm>
            <a:off x="8745712" y="4016092"/>
            <a:ext cx="4012353"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PREMIUM WINE  </a:t>
            </a:r>
            <a:r>
              <a:rPr lang="en-US" sz="1600" dirty="0">
                <a:solidFill>
                  <a:schemeClr val="accent3"/>
                </a:solidFill>
                <a:latin typeface="Agenda Light" panose="02000603040000020004" pitchFamily="2" charset="77"/>
              </a:rPr>
              <a:t>|  </a:t>
            </a:r>
            <a:r>
              <a:rPr kumimoji="0" lang="en-US" sz="1200" b="1" i="0" u="none" strike="noStrike" kern="1200" cap="none" spc="0" normalizeH="0" baseline="0" noProof="0" dirty="0">
                <a:ln>
                  <a:noFill/>
                </a:ln>
                <a:solidFill>
                  <a:srgbClr val="001450"/>
                </a:solidFill>
                <a:effectLst/>
                <a:uLnTx/>
                <a:uFillTx/>
                <a:latin typeface="Agenda-Bold" panose="02000603040000020004" pitchFamily="2" charset="77"/>
              </a:rPr>
              <a:t>$10 </a:t>
            </a:r>
            <a:r>
              <a:rPr lang="en-US" sz="1200" dirty="0">
                <a:solidFill>
                  <a:schemeClr val="accent3"/>
                </a:solidFill>
                <a:latin typeface="Agenda-Bold" panose="02000603040000020004" pitchFamily="2" charset="77"/>
              </a:rPr>
              <a:t>p/glass</a:t>
            </a:r>
          </a:p>
        </p:txBody>
      </p:sp>
      <p:sp>
        <p:nvSpPr>
          <p:cNvPr id="22" name="TextBox 21">
            <a:extLst>
              <a:ext uri="{FF2B5EF4-FFF2-40B4-BE49-F238E27FC236}">
                <a16:creationId xmlns:a16="http://schemas.microsoft.com/office/drawing/2014/main" id="{57270AAC-763D-9D42-A06B-D7C739C5295C}"/>
              </a:ext>
            </a:extLst>
          </p:cNvPr>
          <p:cNvSpPr txBox="1"/>
          <p:nvPr/>
        </p:nvSpPr>
        <p:spPr>
          <a:xfrm>
            <a:off x="8771856" y="4292102"/>
            <a:ext cx="3627591" cy="492443"/>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30 Degree Chardonnay, Cabernet Sauvignon; La </a:t>
            </a:r>
            <a:r>
              <a:rPr lang="en-US" sz="1300" dirty="0" err="1">
                <a:solidFill>
                  <a:schemeClr val="tx1">
                    <a:lumMod val="50000"/>
                  </a:schemeClr>
                </a:solidFill>
                <a:latin typeface="Agenda Regular" panose="02000603040000020004" pitchFamily="2" charset="77"/>
              </a:rPr>
              <a:t>Marca</a:t>
            </a:r>
            <a:r>
              <a:rPr lang="en-US" sz="1300" dirty="0">
                <a:solidFill>
                  <a:schemeClr val="tx1">
                    <a:lumMod val="50000"/>
                  </a:schemeClr>
                </a:solidFill>
                <a:latin typeface="Agenda Regular" panose="02000603040000020004" pitchFamily="2" charset="77"/>
              </a:rPr>
              <a:t> Prosecco </a:t>
            </a:r>
          </a:p>
        </p:txBody>
      </p:sp>
      <p:sp>
        <p:nvSpPr>
          <p:cNvPr id="25" name="TextBox 24">
            <a:extLst>
              <a:ext uri="{FF2B5EF4-FFF2-40B4-BE49-F238E27FC236}">
                <a16:creationId xmlns:a16="http://schemas.microsoft.com/office/drawing/2014/main" id="{A97BC9A8-E82E-8744-A915-F2B6C0F2E251}"/>
              </a:ext>
            </a:extLst>
          </p:cNvPr>
          <p:cNvSpPr txBox="1"/>
          <p:nvPr/>
        </p:nvSpPr>
        <p:spPr>
          <a:xfrm>
            <a:off x="8745712" y="5008038"/>
            <a:ext cx="4149711"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ULTRA PREMIUM WINE  </a:t>
            </a:r>
            <a:r>
              <a:rPr lang="en-US" sz="1600" dirty="0">
                <a:solidFill>
                  <a:schemeClr val="accent3"/>
                </a:solidFill>
                <a:latin typeface="Agenda Light" panose="02000603040000020004" pitchFamily="2" charset="77"/>
              </a:rPr>
              <a:t>|  </a:t>
            </a:r>
            <a:r>
              <a:rPr kumimoji="0" lang="en-US" sz="1200" b="1" i="0" u="none" strike="noStrike" kern="1200" cap="none" spc="0" normalizeH="0" baseline="0" noProof="0" dirty="0">
                <a:ln>
                  <a:noFill/>
                </a:ln>
                <a:solidFill>
                  <a:srgbClr val="001450"/>
                </a:solidFill>
                <a:effectLst/>
                <a:uLnTx/>
                <a:uFillTx/>
                <a:latin typeface="Agenda-Bold" panose="02000603040000020004" pitchFamily="2" charset="77"/>
              </a:rPr>
              <a:t>$14 </a:t>
            </a:r>
            <a:r>
              <a:rPr lang="en-US" sz="1200" dirty="0">
                <a:solidFill>
                  <a:schemeClr val="accent3"/>
                </a:solidFill>
                <a:latin typeface="Agenda-Bold" panose="02000603040000020004" pitchFamily="2" charset="77"/>
              </a:rPr>
              <a:t>p/glass</a:t>
            </a:r>
          </a:p>
        </p:txBody>
      </p:sp>
      <p:sp>
        <p:nvSpPr>
          <p:cNvPr id="26" name="TextBox 25">
            <a:extLst>
              <a:ext uri="{FF2B5EF4-FFF2-40B4-BE49-F238E27FC236}">
                <a16:creationId xmlns:a16="http://schemas.microsoft.com/office/drawing/2014/main" id="{640D22CE-9148-7541-962E-86F39FBE92E6}"/>
              </a:ext>
            </a:extLst>
          </p:cNvPr>
          <p:cNvSpPr txBox="1"/>
          <p:nvPr/>
        </p:nvSpPr>
        <p:spPr>
          <a:xfrm>
            <a:off x="8745712" y="5313749"/>
            <a:ext cx="3627591" cy="892552"/>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Kim Crawford Sauvignon Blanc, Sea Sun by Wagner Chardonnay, Piper Sonoma Brut NV, Gris Blanc Rose, </a:t>
            </a:r>
            <a:r>
              <a:rPr lang="en-US" sz="1300" dirty="0" err="1">
                <a:solidFill>
                  <a:schemeClr val="tx1">
                    <a:lumMod val="50000"/>
                  </a:schemeClr>
                </a:solidFill>
                <a:latin typeface="Agenda Regular" panose="02000603040000020004" pitchFamily="2" charset="77"/>
              </a:rPr>
              <a:t>Meiomi</a:t>
            </a:r>
            <a:r>
              <a:rPr lang="en-US" sz="1300" dirty="0">
                <a:solidFill>
                  <a:schemeClr val="tx1">
                    <a:lumMod val="50000"/>
                  </a:schemeClr>
                </a:solidFill>
                <a:latin typeface="Agenda Regular" panose="02000603040000020004" pitchFamily="2" charset="77"/>
              </a:rPr>
              <a:t> Pinot Noir, </a:t>
            </a:r>
            <a:r>
              <a:rPr lang="en-US" sz="1300" dirty="0" err="1">
                <a:solidFill>
                  <a:schemeClr val="tx1">
                    <a:lumMod val="50000"/>
                  </a:schemeClr>
                </a:solidFill>
                <a:latin typeface="Agenda Regular" panose="02000603040000020004" pitchFamily="2" charset="77"/>
              </a:rPr>
              <a:t>Starmont</a:t>
            </a:r>
            <a:r>
              <a:rPr lang="en-US" sz="1300" dirty="0">
                <a:solidFill>
                  <a:schemeClr val="tx1">
                    <a:lumMod val="50000"/>
                  </a:schemeClr>
                </a:solidFill>
                <a:latin typeface="Agenda Regular" panose="02000603040000020004" pitchFamily="2" charset="77"/>
              </a:rPr>
              <a:t> Cabernet Sauvignon</a:t>
            </a:r>
          </a:p>
        </p:txBody>
      </p:sp>
      <p:sp>
        <p:nvSpPr>
          <p:cNvPr id="10" name="Rectangle 9"/>
          <p:cNvSpPr/>
          <p:nvPr/>
        </p:nvSpPr>
        <p:spPr>
          <a:xfrm>
            <a:off x="4302493" y="7429992"/>
            <a:ext cx="9231160" cy="353943"/>
          </a:xfrm>
          <a:prstGeom prst="rect">
            <a:avLst/>
          </a:prstGeom>
        </p:spPr>
        <p:txBody>
          <a:bodyPr wrap="square">
            <a:spAutoFit/>
          </a:bodyPr>
          <a:lstStyle/>
          <a:p>
            <a:pPr lvl="0"/>
            <a:r>
              <a:rPr lang="en-US" sz="850" dirty="0">
                <a:solidFill>
                  <a:srgbClr val="545859"/>
                </a:solidFill>
                <a:latin typeface="Agenda Regular" panose="02000603040000020004"/>
              </a:rPr>
              <a:t>All pricing is per person, a 21% taxable service charge and 9.5% sales tax will apply to all food and non-liquor beverage. </a:t>
            </a:r>
          </a:p>
          <a:p>
            <a:pPr lvl="0"/>
            <a:r>
              <a:rPr lang="en-US" sz="850" dirty="0">
                <a:solidFill>
                  <a:srgbClr val="545859"/>
                </a:solidFill>
                <a:latin typeface="Agenda Regular" panose="02000603040000020004"/>
              </a:rPr>
              <a:t>Liquor pricing includes tax.  Pricing ,sales tax and service charge are subject to change</a:t>
            </a:r>
            <a:endParaRPr lang="en-US" dirty="0">
              <a:solidFill>
                <a:srgbClr val="545859"/>
              </a:solidFill>
            </a:endParaRPr>
          </a:p>
        </p:txBody>
      </p:sp>
    </p:spTree>
    <p:extLst>
      <p:ext uri="{BB962C8B-B14F-4D97-AF65-F5344CB8AC3E}">
        <p14:creationId xmlns:p14="http://schemas.microsoft.com/office/powerpoint/2010/main" val="2245906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89428F-003F-8F41-87BF-1C0C48086DE9}"/>
              </a:ext>
            </a:extLst>
          </p:cNvPr>
          <p:cNvSpPr txBox="1"/>
          <p:nvPr/>
        </p:nvSpPr>
        <p:spPr>
          <a:xfrm>
            <a:off x="985941" y="716941"/>
            <a:ext cx="7538519" cy="584775"/>
          </a:xfrm>
          <a:prstGeom prst="rect">
            <a:avLst/>
          </a:prstGeom>
          <a:noFill/>
        </p:spPr>
        <p:txBody>
          <a:bodyPr wrap="square" rtlCol="0" anchor="ctr">
            <a:spAutoFit/>
          </a:bodyPr>
          <a:lstStyle/>
          <a:p>
            <a:pPr algn="ctr"/>
            <a:r>
              <a:rPr lang="en-US" sz="3200" spc="300" dirty="0">
                <a:solidFill>
                  <a:schemeClr val="tx1">
                    <a:lumMod val="50000"/>
                  </a:schemeClr>
                </a:solidFill>
                <a:latin typeface="Agenda Light" panose="02000603040000020004" pitchFamily="2" charset="77"/>
              </a:rPr>
              <a:t>SIGNATURE COCKTAILS</a:t>
            </a:r>
          </a:p>
        </p:txBody>
      </p:sp>
      <p:sp>
        <p:nvSpPr>
          <p:cNvPr id="8" name="TextBox 7">
            <a:extLst>
              <a:ext uri="{FF2B5EF4-FFF2-40B4-BE49-F238E27FC236}">
                <a16:creationId xmlns:a16="http://schemas.microsoft.com/office/drawing/2014/main" id="{36222393-3FC3-B14A-9D61-2170593CACCD}"/>
              </a:ext>
            </a:extLst>
          </p:cNvPr>
          <p:cNvSpPr txBox="1"/>
          <p:nvPr/>
        </p:nvSpPr>
        <p:spPr>
          <a:xfrm>
            <a:off x="898168" y="398384"/>
            <a:ext cx="7538519" cy="292388"/>
          </a:xfrm>
          <a:prstGeom prst="rect">
            <a:avLst/>
          </a:prstGeom>
          <a:noFill/>
        </p:spPr>
        <p:txBody>
          <a:bodyPr wrap="square" rtlCol="0" anchor="ctr">
            <a:spAutoFit/>
          </a:bodyPr>
          <a:lstStyle/>
          <a:p>
            <a:pPr algn="ctr"/>
            <a:r>
              <a:rPr lang="en-US" sz="1300" spc="300">
                <a:solidFill>
                  <a:schemeClr val="tx1">
                    <a:lumMod val="50000"/>
                  </a:schemeClr>
                </a:solidFill>
                <a:latin typeface="Agenda-Medium" panose="02000603040000020004" pitchFamily="2" charset="77"/>
              </a:rPr>
              <a:t>BEVERAGE</a:t>
            </a:r>
          </a:p>
        </p:txBody>
      </p:sp>
      <p:cxnSp>
        <p:nvCxnSpPr>
          <p:cNvPr id="9" name="Straight Connector 8">
            <a:extLst>
              <a:ext uri="{FF2B5EF4-FFF2-40B4-BE49-F238E27FC236}">
                <a16:creationId xmlns:a16="http://schemas.microsoft.com/office/drawing/2014/main" id="{028BC666-8528-C24D-984B-9E4ECACDDC8F}"/>
              </a:ext>
            </a:extLst>
          </p:cNvPr>
          <p:cNvCxnSpPr>
            <a:cxnSpLocks/>
          </p:cNvCxnSpPr>
          <p:nvPr/>
        </p:nvCxnSpPr>
        <p:spPr>
          <a:xfrm>
            <a:off x="4018823" y="677194"/>
            <a:ext cx="122331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6551988-0F92-264A-A37B-E1B55060AC9D}"/>
              </a:ext>
            </a:extLst>
          </p:cNvPr>
          <p:cNvSpPr txBox="1"/>
          <p:nvPr/>
        </p:nvSpPr>
        <p:spPr>
          <a:xfrm>
            <a:off x="107657" y="2151544"/>
            <a:ext cx="3412925" cy="692497"/>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Ketel One vodka, Fever-Tree ginger beer, cranberry juice, blood orange bitters, fresh lime juice </a:t>
            </a:r>
          </a:p>
        </p:txBody>
      </p:sp>
      <p:sp>
        <p:nvSpPr>
          <p:cNvPr id="13" name="TextBox 12">
            <a:extLst>
              <a:ext uri="{FF2B5EF4-FFF2-40B4-BE49-F238E27FC236}">
                <a16:creationId xmlns:a16="http://schemas.microsoft.com/office/drawing/2014/main" id="{C9FFED74-6329-E044-BFD3-6CB15124CA2E}"/>
              </a:ext>
            </a:extLst>
          </p:cNvPr>
          <p:cNvSpPr txBox="1"/>
          <p:nvPr/>
        </p:nvSpPr>
        <p:spPr>
          <a:xfrm>
            <a:off x="95163" y="1855427"/>
            <a:ext cx="4313661" cy="338554"/>
          </a:xfrm>
          <a:prstGeom prst="rect">
            <a:avLst/>
          </a:prstGeom>
          <a:noFill/>
        </p:spPr>
        <p:txBody>
          <a:bodyPr wrap="square" rtlCol="0">
            <a:spAutoFit/>
          </a:bodyPr>
          <a:lstStyle/>
          <a:p>
            <a:r>
              <a:rPr lang="en-US" sz="1500" b="1" dirty="0">
                <a:solidFill>
                  <a:schemeClr val="accent3"/>
                </a:solidFill>
                <a:latin typeface="Agenda-Bold" panose="02000603040000020004" pitchFamily="2" charset="77"/>
              </a:rPr>
              <a:t>CROWNED JEWEL MULE  </a:t>
            </a:r>
            <a:r>
              <a:rPr lang="en-US" sz="16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$14 </a:t>
            </a:r>
            <a:r>
              <a:rPr lang="en-US" sz="1200" dirty="0">
                <a:solidFill>
                  <a:schemeClr val="accent3"/>
                </a:solidFill>
                <a:latin typeface="Agenda-Bold" panose="02000603040000020004" pitchFamily="2" charset="77"/>
              </a:rPr>
              <a:t>p/drink</a:t>
            </a:r>
          </a:p>
        </p:txBody>
      </p:sp>
      <p:sp>
        <p:nvSpPr>
          <p:cNvPr id="35" name="TextBox 34">
            <a:extLst>
              <a:ext uri="{FF2B5EF4-FFF2-40B4-BE49-F238E27FC236}">
                <a16:creationId xmlns:a16="http://schemas.microsoft.com/office/drawing/2014/main" id="{4BB73631-49E5-8949-A261-7AFB4B247618}"/>
              </a:ext>
            </a:extLst>
          </p:cNvPr>
          <p:cNvSpPr txBox="1"/>
          <p:nvPr/>
        </p:nvSpPr>
        <p:spPr>
          <a:xfrm>
            <a:off x="98323" y="3176175"/>
            <a:ext cx="3431594" cy="492443"/>
          </a:xfrm>
          <a:prstGeom prst="rect">
            <a:avLst/>
          </a:prstGeom>
          <a:noFill/>
        </p:spPr>
        <p:txBody>
          <a:bodyPr wrap="square" rtlCol="0">
            <a:spAutoFit/>
          </a:bodyPr>
          <a:lstStyle/>
          <a:p>
            <a:pPr marL="285750" indent="-285750">
              <a:spcAft>
                <a:spcPts val="400"/>
              </a:spcAft>
              <a:buFont typeface="Meiryo Bold"/>
              <a:buChar char="▸"/>
            </a:pPr>
            <a:r>
              <a:rPr lang="en-US" sz="1300" dirty="0" err="1">
                <a:solidFill>
                  <a:schemeClr val="tx1">
                    <a:lumMod val="50000"/>
                  </a:schemeClr>
                </a:solidFill>
                <a:latin typeface="Agenda Regular" panose="02000603040000020004" pitchFamily="2" charset="77"/>
              </a:rPr>
              <a:t>Corazón</a:t>
            </a:r>
            <a:r>
              <a:rPr lang="en-US" sz="1300" dirty="0">
                <a:solidFill>
                  <a:schemeClr val="tx1">
                    <a:lumMod val="50000"/>
                  </a:schemeClr>
                </a:solidFill>
                <a:latin typeface="Agenda Regular" panose="02000603040000020004" pitchFamily="2" charset="77"/>
              </a:rPr>
              <a:t> Blanco tequila, Cointreau, house made simple syrup, fresh lime juice</a:t>
            </a:r>
          </a:p>
        </p:txBody>
      </p:sp>
      <p:sp>
        <p:nvSpPr>
          <p:cNvPr id="39" name="TextBox 38">
            <a:extLst>
              <a:ext uri="{FF2B5EF4-FFF2-40B4-BE49-F238E27FC236}">
                <a16:creationId xmlns:a16="http://schemas.microsoft.com/office/drawing/2014/main" id="{C5791404-64B4-904A-AA86-CBBCEB8164A7}"/>
              </a:ext>
            </a:extLst>
          </p:cNvPr>
          <p:cNvSpPr txBox="1"/>
          <p:nvPr/>
        </p:nvSpPr>
        <p:spPr>
          <a:xfrm>
            <a:off x="102590" y="2928893"/>
            <a:ext cx="3964875" cy="338554"/>
          </a:xfrm>
          <a:prstGeom prst="rect">
            <a:avLst/>
          </a:prstGeom>
          <a:noFill/>
        </p:spPr>
        <p:txBody>
          <a:bodyPr wrap="square" rtlCol="0">
            <a:spAutoFit/>
          </a:bodyPr>
          <a:lstStyle/>
          <a:p>
            <a:r>
              <a:rPr lang="en-US" sz="1500" b="1" dirty="0">
                <a:solidFill>
                  <a:schemeClr val="accent3"/>
                </a:solidFill>
                <a:latin typeface="Agenda-Bold" panose="02000603040000020004" pitchFamily="2" charset="77"/>
              </a:rPr>
              <a:t>MARGARITA  </a:t>
            </a:r>
            <a:r>
              <a:rPr lang="en-US" sz="16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$13 </a:t>
            </a:r>
            <a:r>
              <a:rPr lang="en-US" sz="1200" dirty="0">
                <a:solidFill>
                  <a:schemeClr val="accent3"/>
                </a:solidFill>
                <a:latin typeface="Agenda-Bold" panose="02000603040000020004" pitchFamily="2" charset="77"/>
              </a:rPr>
              <a:t>p/drink</a:t>
            </a:r>
          </a:p>
        </p:txBody>
      </p:sp>
      <p:sp>
        <p:nvSpPr>
          <p:cNvPr id="40" name="TextBox 39">
            <a:extLst>
              <a:ext uri="{FF2B5EF4-FFF2-40B4-BE49-F238E27FC236}">
                <a16:creationId xmlns:a16="http://schemas.microsoft.com/office/drawing/2014/main" id="{ED197AF9-D66E-9447-BFE6-4F7141625D4C}"/>
              </a:ext>
            </a:extLst>
          </p:cNvPr>
          <p:cNvSpPr txBox="1"/>
          <p:nvPr/>
        </p:nvSpPr>
        <p:spPr>
          <a:xfrm>
            <a:off x="5111535" y="4325883"/>
            <a:ext cx="3412925" cy="692497"/>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Tito’s </a:t>
            </a:r>
            <a:r>
              <a:rPr lang="en-US" sz="1300" dirty="0" err="1">
                <a:solidFill>
                  <a:schemeClr val="tx1">
                    <a:lumMod val="50000"/>
                  </a:schemeClr>
                </a:solidFill>
                <a:latin typeface="Agenda Regular" panose="02000603040000020004" pitchFamily="2" charset="77"/>
              </a:rPr>
              <a:t>Housemade</a:t>
            </a:r>
            <a:r>
              <a:rPr lang="en-US" sz="1300" dirty="0">
                <a:solidFill>
                  <a:schemeClr val="tx1">
                    <a:lumMod val="50000"/>
                  </a:schemeClr>
                </a:solidFill>
                <a:latin typeface="Agenda Regular" panose="02000603040000020004" pitchFamily="2" charset="77"/>
              </a:rPr>
              <a:t> vodka, coffee liqueur, espresso, </a:t>
            </a:r>
            <a:r>
              <a:rPr lang="en-US" sz="1300" dirty="0" err="1">
                <a:solidFill>
                  <a:schemeClr val="tx1">
                    <a:lumMod val="50000"/>
                  </a:schemeClr>
                </a:solidFill>
                <a:latin typeface="Agenda Regular" panose="02000603040000020004" pitchFamily="2" charset="77"/>
              </a:rPr>
              <a:t>housemade</a:t>
            </a:r>
            <a:r>
              <a:rPr lang="en-US" sz="1300" dirty="0">
                <a:solidFill>
                  <a:schemeClr val="tx1">
                    <a:lumMod val="50000"/>
                  </a:schemeClr>
                </a:solidFill>
                <a:latin typeface="Agenda Regular" panose="02000603040000020004" pitchFamily="2" charset="77"/>
              </a:rPr>
              <a:t> simple syrup, optional creamer</a:t>
            </a:r>
          </a:p>
        </p:txBody>
      </p:sp>
      <p:sp>
        <p:nvSpPr>
          <p:cNvPr id="41" name="TextBox 40">
            <a:extLst>
              <a:ext uri="{FF2B5EF4-FFF2-40B4-BE49-F238E27FC236}">
                <a16:creationId xmlns:a16="http://schemas.microsoft.com/office/drawing/2014/main" id="{254596E6-BEBD-D24B-8AF4-671EBE3F6B6A}"/>
              </a:ext>
            </a:extLst>
          </p:cNvPr>
          <p:cNvSpPr txBox="1"/>
          <p:nvPr/>
        </p:nvSpPr>
        <p:spPr>
          <a:xfrm>
            <a:off x="5138558" y="3953635"/>
            <a:ext cx="3964875" cy="338554"/>
          </a:xfrm>
          <a:prstGeom prst="rect">
            <a:avLst/>
          </a:prstGeom>
          <a:noFill/>
        </p:spPr>
        <p:txBody>
          <a:bodyPr wrap="square" rtlCol="0">
            <a:spAutoFit/>
          </a:bodyPr>
          <a:lstStyle/>
          <a:p>
            <a:r>
              <a:rPr lang="en-US" sz="1500" b="1" dirty="0">
                <a:solidFill>
                  <a:schemeClr val="accent3"/>
                </a:solidFill>
                <a:latin typeface="Agenda-Bold" panose="02000603040000020004" pitchFamily="2" charset="77"/>
              </a:rPr>
              <a:t>ESPRESSO MARTINI  </a:t>
            </a:r>
            <a:r>
              <a:rPr lang="en-US" sz="16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$13 </a:t>
            </a:r>
            <a:r>
              <a:rPr lang="en-US" sz="1200" dirty="0">
                <a:solidFill>
                  <a:schemeClr val="accent3"/>
                </a:solidFill>
                <a:latin typeface="Agenda-Bold" panose="02000603040000020004" pitchFamily="2" charset="77"/>
              </a:rPr>
              <a:t>p/drink</a:t>
            </a:r>
          </a:p>
        </p:txBody>
      </p:sp>
      <p:sp>
        <p:nvSpPr>
          <p:cNvPr id="42" name="TextBox 41">
            <a:extLst>
              <a:ext uri="{FF2B5EF4-FFF2-40B4-BE49-F238E27FC236}">
                <a16:creationId xmlns:a16="http://schemas.microsoft.com/office/drawing/2014/main" id="{F1FBEB19-CCD0-5749-885A-3753183AA734}"/>
              </a:ext>
            </a:extLst>
          </p:cNvPr>
          <p:cNvSpPr txBox="1"/>
          <p:nvPr/>
        </p:nvSpPr>
        <p:spPr>
          <a:xfrm>
            <a:off x="23635" y="4170767"/>
            <a:ext cx="3412925" cy="492443"/>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Four Roses bourbon, M&amp;R sweet vermouth, Angostura bitters </a:t>
            </a:r>
          </a:p>
        </p:txBody>
      </p:sp>
      <p:sp>
        <p:nvSpPr>
          <p:cNvPr id="43" name="TextBox 42">
            <a:extLst>
              <a:ext uri="{FF2B5EF4-FFF2-40B4-BE49-F238E27FC236}">
                <a16:creationId xmlns:a16="http://schemas.microsoft.com/office/drawing/2014/main" id="{6C5A192F-8D6A-F84A-922F-76BC415B541F}"/>
              </a:ext>
            </a:extLst>
          </p:cNvPr>
          <p:cNvSpPr txBox="1"/>
          <p:nvPr/>
        </p:nvSpPr>
        <p:spPr>
          <a:xfrm>
            <a:off x="56435" y="3857974"/>
            <a:ext cx="4640825" cy="338554"/>
          </a:xfrm>
          <a:prstGeom prst="rect">
            <a:avLst/>
          </a:prstGeom>
          <a:noFill/>
        </p:spPr>
        <p:txBody>
          <a:bodyPr wrap="square" rtlCol="0">
            <a:spAutoFit/>
          </a:bodyPr>
          <a:lstStyle/>
          <a:p>
            <a:r>
              <a:rPr lang="en-US" sz="1500" b="1" dirty="0">
                <a:solidFill>
                  <a:schemeClr val="accent3"/>
                </a:solidFill>
                <a:latin typeface="Agenda-Bold" panose="02000603040000020004" pitchFamily="2" charset="77"/>
              </a:rPr>
              <a:t>CROWNE ROSE MANHATTAN </a:t>
            </a:r>
            <a:r>
              <a:rPr lang="en-US" sz="16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$15 </a:t>
            </a:r>
            <a:r>
              <a:rPr lang="en-US" sz="1200" dirty="0">
                <a:solidFill>
                  <a:schemeClr val="accent3"/>
                </a:solidFill>
                <a:latin typeface="Agenda-Bold" panose="02000603040000020004" pitchFamily="2" charset="77"/>
              </a:rPr>
              <a:t>p/drink</a:t>
            </a:r>
          </a:p>
        </p:txBody>
      </p:sp>
      <p:sp>
        <p:nvSpPr>
          <p:cNvPr id="44" name="TextBox 43">
            <a:extLst>
              <a:ext uri="{FF2B5EF4-FFF2-40B4-BE49-F238E27FC236}">
                <a16:creationId xmlns:a16="http://schemas.microsoft.com/office/drawing/2014/main" id="{BBF9D36E-ECE6-B54E-95E7-126EDDE40026}"/>
              </a:ext>
            </a:extLst>
          </p:cNvPr>
          <p:cNvSpPr txBox="1"/>
          <p:nvPr/>
        </p:nvSpPr>
        <p:spPr>
          <a:xfrm>
            <a:off x="23635" y="5093267"/>
            <a:ext cx="3412925" cy="492443"/>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Knob Creek Rye, </a:t>
            </a:r>
            <a:r>
              <a:rPr lang="en-US" sz="1300" dirty="0" err="1">
                <a:solidFill>
                  <a:schemeClr val="tx1">
                    <a:lumMod val="50000"/>
                  </a:schemeClr>
                </a:solidFill>
                <a:latin typeface="Agenda Regular" panose="02000603040000020004" pitchFamily="2" charset="77"/>
              </a:rPr>
              <a:t>housemade</a:t>
            </a:r>
            <a:r>
              <a:rPr lang="en-US" sz="1300" dirty="0">
                <a:solidFill>
                  <a:schemeClr val="tx1">
                    <a:lumMod val="50000"/>
                  </a:schemeClr>
                </a:solidFill>
                <a:latin typeface="Agenda Regular" panose="02000603040000020004" pitchFamily="2" charset="77"/>
              </a:rPr>
              <a:t> simple syrup, orange bitters</a:t>
            </a:r>
          </a:p>
        </p:txBody>
      </p:sp>
      <p:sp>
        <p:nvSpPr>
          <p:cNvPr id="45" name="TextBox 44">
            <a:extLst>
              <a:ext uri="{FF2B5EF4-FFF2-40B4-BE49-F238E27FC236}">
                <a16:creationId xmlns:a16="http://schemas.microsoft.com/office/drawing/2014/main" id="{25D73365-193E-8449-A286-98AA732A3CBB}"/>
              </a:ext>
            </a:extLst>
          </p:cNvPr>
          <p:cNvSpPr txBox="1"/>
          <p:nvPr/>
        </p:nvSpPr>
        <p:spPr>
          <a:xfrm>
            <a:off x="23635" y="4791730"/>
            <a:ext cx="5323387" cy="338554"/>
          </a:xfrm>
          <a:prstGeom prst="rect">
            <a:avLst/>
          </a:prstGeom>
          <a:noFill/>
        </p:spPr>
        <p:txBody>
          <a:bodyPr wrap="square" rtlCol="0">
            <a:spAutoFit/>
          </a:bodyPr>
          <a:lstStyle/>
          <a:p>
            <a:r>
              <a:rPr lang="en-US" sz="1500" b="1" dirty="0">
                <a:solidFill>
                  <a:schemeClr val="accent3"/>
                </a:solidFill>
                <a:latin typeface="Agenda-Bold" panose="02000603040000020004" pitchFamily="2" charset="77"/>
              </a:rPr>
              <a:t>KNOB CREEK RYE OLD FASHION </a:t>
            </a:r>
            <a:r>
              <a:rPr lang="en-US" sz="16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$14 </a:t>
            </a:r>
            <a:r>
              <a:rPr lang="en-US" sz="1200" dirty="0">
                <a:solidFill>
                  <a:schemeClr val="accent3"/>
                </a:solidFill>
                <a:latin typeface="Agenda-Bold" panose="02000603040000020004" pitchFamily="2" charset="77"/>
              </a:rPr>
              <a:t>p/drink</a:t>
            </a:r>
          </a:p>
        </p:txBody>
      </p:sp>
      <p:sp>
        <p:nvSpPr>
          <p:cNvPr id="46" name="TextBox 45">
            <a:extLst>
              <a:ext uri="{FF2B5EF4-FFF2-40B4-BE49-F238E27FC236}">
                <a16:creationId xmlns:a16="http://schemas.microsoft.com/office/drawing/2014/main" id="{D28AF7A3-0BBF-154A-8D34-80A2AFE28B0E}"/>
              </a:ext>
            </a:extLst>
          </p:cNvPr>
          <p:cNvSpPr txBox="1"/>
          <p:nvPr/>
        </p:nvSpPr>
        <p:spPr>
          <a:xfrm>
            <a:off x="5114519" y="3182792"/>
            <a:ext cx="3412925" cy="692497"/>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Absolute Citron vodka, Disaronno, </a:t>
            </a:r>
            <a:r>
              <a:rPr lang="en-US" sz="1300" dirty="0" err="1">
                <a:solidFill>
                  <a:schemeClr val="tx1">
                    <a:lumMod val="50000"/>
                  </a:schemeClr>
                </a:solidFill>
                <a:latin typeface="Agenda Regular" panose="02000603040000020004" pitchFamily="2" charset="77"/>
              </a:rPr>
              <a:t>housemade</a:t>
            </a:r>
            <a:r>
              <a:rPr lang="en-US" sz="1300" dirty="0">
                <a:solidFill>
                  <a:schemeClr val="tx1">
                    <a:lumMod val="50000"/>
                  </a:schemeClr>
                </a:solidFill>
                <a:latin typeface="Agenda Regular" panose="02000603040000020004" pitchFamily="2" charset="77"/>
              </a:rPr>
              <a:t> lemon sour, Fever-Tree club soda</a:t>
            </a:r>
          </a:p>
        </p:txBody>
      </p:sp>
      <p:sp>
        <p:nvSpPr>
          <p:cNvPr id="47" name="TextBox 46">
            <a:extLst>
              <a:ext uri="{FF2B5EF4-FFF2-40B4-BE49-F238E27FC236}">
                <a16:creationId xmlns:a16="http://schemas.microsoft.com/office/drawing/2014/main" id="{E7F5542B-02B2-F34E-AD0C-B1105B7ED078}"/>
              </a:ext>
            </a:extLst>
          </p:cNvPr>
          <p:cNvSpPr txBox="1"/>
          <p:nvPr/>
        </p:nvSpPr>
        <p:spPr>
          <a:xfrm>
            <a:off x="5111535" y="2837492"/>
            <a:ext cx="3964875" cy="338554"/>
          </a:xfrm>
          <a:prstGeom prst="rect">
            <a:avLst/>
          </a:prstGeom>
          <a:noFill/>
        </p:spPr>
        <p:txBody>
          <a:bodyPr wrap="square" rtlCol="0">
            <a:spAutoFit/>
          </a:bodyPr>
          <a:lstStyle/>
          <a:p>
            <a:r>
              <a:rPr lang="en-US" sz="1500" b="1" dirty="0">
                <a:solidFill>
                  <a:schemeClr val="accent3"/>
                </a:solidFill>
                <a:latin typeface="Agenda-Bold" panose="02000603040000020004" pitchFamily="2" charset="77"/>
              </a:rPr>
              <a:t>ITALIAN CITRONADE  </a:t>
            </a:r>
            <a:r>
              <a:rPr lang="en-US" sz="16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$14 </a:t>
            </a:r>
            <a:r>
              <a:rPr lang="en-US" sz="1200" dirty="0">
                <a:solidFill>
                  <a:schemeClr val="accent3"/>
                </a:solidFill>
                <a:latin typeface="Agenda-Bold" panose="02000603040000020004" pitchFamily="2" charset="77"/>
              </a:rPr>
              <a:t>p/drink</a:t>
            </a:r>
          </a:p>
        </p:txBody>
      </p:sp>
      <p:sp>
        <p:nvSpPr>
          <p:cNvPr id="48" name="TextBox 47">
            <a:extLst>
              <a:ext uri="{FF2B5EF4-FFF2-40B4-BE49-F238E27FC236}">
                <a16:creationId xmlns:a16="http://schemas.microsoft.com/office/drawing/2014/main" id="{E4F61336-FF92-8844-BF5D-B28231AFB5A9}"/>
              </a:ext>
            </a:extLst>
          </p:cNvPr>
          <p:cNvSpPr txBox="1"/>
          <p:nvPr/>
        </p:nvSpPr>
        <p:spPr>
          <a:xfrm>
            <a:off x="5055608" y="2177490"/>
            <a:ext cx="3412925" cy="492443"/>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Four Roses bourbon, Campari, M&amp;R sweet vermouth</a:t>
            </a:r>
          </a:p>
        </p:txBody>
      </p:sp>
      <p:sp>
        <p:nvSpPr>
          <p:cNvPr id="49" name="TextBox 48">
            <a:extLst>
              <a:ext uri="{FF2B5EF4-FFF2-40B4-BE49-F238E27FC236}">
                <a16:creationId xmlns:a16="http://schemas.microsoft.com/office/drawing/2014/main" id="{9E1B4FD4-83BD-DC49-81AC-BC28F1081525}"/>
              </a:ext>
            </a:extLst>
          </p:cNvPr>
          <p:cNvSpPr txBox="1"/>
          <p:nvPr/>
        </p:nvSpPr>
        <p:spPr>
          <a:xfrm>
            <a:off x="5055608" y="1880785"/>
            <a:ext cx="4756845" cy="338554"/>
          </a:xfrm>
          <a:prstGeom prst="rect">
            <a:avLst/>
          </a:prstGeom>
          <a:noFill/>
        </p:spPr>
        <p:txBody>
          <a:bodyPr wrap="square" rtlCol="0">
            <a:spAutoFit/>
          </a:bodyPr>
          <a:lstStyle/>
          <a:p>
            <a:r>
              <a:rPr lang="en-US" sz="1500" b="1" dirty="0">
                <a:solidFill>
                  <a:schemeClr val="accent3"/>
                </a:solidFill>
                <a:latin typeface="Agenda-Bold" panose="02000603040000020004" pitchFamily="2" charset="77"/>
              </a:rPr>
              <a:t>BOULVARDIER  </a:t>
            </a:r>
            <a:r>
              <a:rPr lang="en-US" sz="16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$15 </a:t>
            </a:r>
            <a:r>
              <a:rPr lang="en-US" sz="1200" dirty="0">
                <a:solidFill>
                  <a:schemeClr val="accent3"/>
                </a:solidFill>
                <a:latin typeface="Agenda-Bold" panose="02000603040000020004" pitchFamily="2" charset="77"/>
              </a:rPr>
              <a:t>p/drink</a:t>
            </a:r>
          </a:p>
        </p:txBody>
      </p:sp>
      <p:sp>
        <p:nvSpPr>
          <p:cNvPr id="50" name="TextBox 49">
            <a:extLst>
              <a:ext uri="{FF2B5EF4-FFF2-40B4-BE49-F238E27FC236}">
                <a16:creationId xmlns:a16="http://schemas.microsoft.com/office/drawing/2014/main" id="{A4F63541-8A6D-6D49-814D-F758118B0F2C}"/>
              </a:ext>
            </a:extLst>
          </p:cNvPr>
          <p:cNvSpPr txBox="1"/>
          <p:nvPr/>
        </p:nvSpPr>
        <p:spPr>
          <a:xfrm>
            <a:off x="56435" y="6161078"/>
            <a:ext cx="4196428" cy="492443"/>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Piper-Sonoma Brut NV, muddled cucumber, </a:t>
            </a:r>
            <a:r>
              <a:rPr lang="en-US" sz="1300" dirty="0" err="1">
                <a:solidFill>
                  <a:schemeClr val="tx1">
                    <a:lumMod val="50000"/>
                  </a:schemeClr>
                </a:solidFill>
                <a:latin typeface="Agenda Regular" panose="02000603040000020004" pitchFamily="2" charset="77"/>
              </a:rPr>
              <a:t>housemade</a:t>
            </a:r>
            <a:r>
              <a:rPr lang="en-US" sz="1300" dirty="0">
                <a:solidFill>
                  <a:schemeClr val="tx1">
                    <a:lumMod val="50000"/>
                  </a:schemeClr>
                </a:solidFill>
                <a:latin typeface="Agenda Regular" panose="02000603040000020004" pitchFamily="2" charset="77"/>
              </a:rPr>
              <a:t> simple syrup, muddled mint leaves</a:t>
            </a:r>
          </a:p>
        </p:txBody>
      </p:sp>
      <p:sp>
        <p:nvSpPr>
          <p:cNvPr id="51" name="TextBox 50">
            <a:extLst>
              <a:ext uri="{FF2B5EF4-FFF2-40B4-BE49-F238E27FC236}">
                <a16:creationId xmlns:a16="http://schemas.microsoft.com/office/drawing/2014/main" id="{E37A769A-87CC-6046-9B6D-6E6D309CB8FD}"/>
              </a:ext>
            </a:extLst>
          </p:cNvPr>
          <p:cNvSpPr txBox="1"/>
          <p:nvPr/>
        </p:nvSpPr>
        <p:spPr>
          <a:xfrm>
            <a:off x="76791" y="5815065"/>
            <a:ext cx="5524919" cy="338554"/>
          </a:xfrm>
          <a:prstGeom prst="rect">
            <a:avLst/>
          </a:prstGeom>
          <a:noFill/>
        </p:spPr>
        <p:txBody>
          <a:bodyPr wrap="square" rtlCol="0">
            <a:spAutoFit/>
          </a:bodyPr>
          <a:lstStyle/>
          <a:p>
            <a:r>
              <a:rPr lang="en-US" sz="1500" b="1" dirty="0">
                <a:solidFill>
                  <a:schemeClr val="accent3"/>
                </a:solidFill>
                <a:latin typeface="Agenda-Bold" panose="02000603040000020004" pitchFamily="2" charset="77"/>
              </a:rPr>
              <a:t>CUCUMBER CHAMPAGNE COOLER  </a:t>
            </a:r>
            <a:r>
              <a:rPr lang="en-US" sz="1600" dirty="0">
                <a:solidFill>
                  <a:schemeClr val="accent3"/>
                </a:solidFill>
                <a:latin typeface="Agenda Light" panose="02000603040000020004" pitchFamily="2" charset="77"/>
              </a:rPr>
              <a:t>|  </a:t>
            </a:r>
            <a:r>
              <a:rPr lang="en-US" sz="1200" b="1" dirty="0">
                <a:solidFill>
                  <a:schemeClr val="accent3"/>
                </a:solidFill>
                <a:latin typeface="Agenda-Bold" panose="02000603040000020004" pitchFamily="2" charset="77"/>
              </a:rPr>
              <a:t>$14 </a:t>
            </a:r>
            <a:r>
              <a:rPr lang="en-US" sz="1200" dirty="0">
                <a:solidFill>
                  <a:schemeClr val="accent3"/>
                </a:solidFill>
                <a:latin typeface="Agenda-Bold" panose="02000603040000020004" pitchFamily="2" charset="77"/>
              </a:rPr>
              <a:t>p/drink</a:t>
            </a:r>
          </a:p>
        </p:txBody>
      </p:sp>
      <p:sp>
        <p:nvSpPr>
          <p:cNvPr id="55" name="TextBox 54">
            <a:extLst>
              <a:ext uri="{FF2B5EF4-FFF2-40B4-BE49-F238E27FC236}">
                <a16:creationId xmlns:a16="http://schemas.microsoft.com/office/drawing/2014/main" id="{70DEE244-A23B-4641-AFF1-9DDBC4D5B0EC}"/>
              </a:ext>
            </a:extLst>
          </p:cNvPr>
          <p:cNvSpPr txBox="1"/>
          <p:nvPr/>
        </p:nvSpPr>
        <p:spPr>
          <a:xfrm>
            <a:off x="5200426" y="5229363"/>
            <a:ext cx="3964875" cy="523220"/>
          </a:xfrm>
          <a:prstGeom prst="rect">
            <a:avLst/>
          </a:prstGeom>
          <a:noFill/>
        </p:spPr>
        <p:txBody>
          <a:bodyPr wrap="square" rtlCol="0">
            <a:spAutoFit/>
          </a:bodyPr>
          <a:lstStyle/>
          <a:p>
            <a:r>
              <a:rPr lang="en-US" sz="1500" b="1" dirty="0">
                <a:solidFill>
                  <a:schemeClr val="accent3"/>
                </a:solidFill>
                <a:latin typeface="Agenda-Bold" panose="02000603040000020004" pitchFamily="2" charset="77"/>
              </a:rPr>
              <a:t>CUSTOME SIGNATURE DRINK </a:t>
            </a:r>
            <a:r>
              <a:rPr lang="en-US" sz="1600" dirty="0">
                <a:solidFill>
                  <a:schemeClr val="accent3"/>
                </a:solidFill>
                <a:latin typeface="Agenda Light" panose="02000603040000020004" pitchFamily="2" charset="77"/>
              </a:rPr>
              <a:t>|  </a:t>
            </a:r>
          </a:p>
          <a:p>
            <a:r>
              <a:rPr lang="en-US" sz="1200" dirty="0">
                <a:solidFill>
                  <a:schemeClr val="accent3"/>
                </a:solidFill>
                <a:latin typeface="Agenda-Bold" panose="02000603040000020004" pitchFamily="2" charset="77"/>
              </a:rPr>
              <a:t>priced based on creation</a:t>
            </a:r>
          </a:p>
        </p:txBody>
      </p:sp>
      <p:pic>
        <p:nvPicPr>
          <p:cNvPr id="10" name="Picture 9" descr="A hand pouring a drink into a glass&#10;&#10;Description automatically generated with low confidence">
            <a:extLst>
              <a:ext uri="{FF2B5EF4-FFF2-40B4-BE49-F238E27FC236}">
                <a16:creationId xmlns:a16="http://schemas.microsoft.com/office/drawing/2014/main" id="{466119F7-55C1-DA41-8ED7-3425154651A0}"/>
              </a:ext>
            </a:extLst>
          </p:cNvPr>
          <p:cNvPicPr>
            <a:picLocks noChangeAspect="1"/>
          </p:cNvPicPr>
          <p:nvPr/>
        </p:nvPicPr>
        <p:blipFill>
          <a:blip r:embed="rId2"/>
          <a:stretch>
            <a:fillRect/>
          </a:stretch>
        </p:blipFill>
        <p:spPr>
          <a:xfrm>
            <a:off x="9227170" y="0"/>
            <a:ext cx="3574430" cy="7772400"/>
          </a:xfrm>
          <a:prstGeom prst="rect">
            <a:avLst/>
          </a:prstGeom>
        </p:spPr>
      </p:pic>
      <p:sp>
        <p:nvSpPr>
          <p:cNvPr id="2" name="Slide Number Placeholder 1">
            <a:extLst>
              <a:ext uri="{FF2B5EF4-FFF2-40B4-BE49-F238E27FC236}">
                <a16:creationId xmlns:a16="http://schemas.microsoft.com/office/drawing/2014/main" id="{02A60A99-040F-4263-8277-B3B6B52A2148}"/>
              </a:ext>
            </a:extLst>
          </p:cNvPr>
          <p:cNvSpPr>
            <a:spLocks noGrp="1"/>
          </p:cNvSpPr>
          <p:nvPr>
            <p:ph type="sldNum" sz="quarter" idx="12"/>
          </p:nvPr>
        </p:nvSpPr>
        <p:spPr/>
        <p:txBody>
          <a:bodyPr/>
          <a:lstStyle/>
          <a:p>
            <a:fld id="{259BA683-ED57-A245-A1B0-0A2DEED8498B}" type="slidenum">
              <a:rPr lang="en-US" smtClean="0"/>
              <a:t>29</a:t>
            </a:fld>
            <a:endParaRPr lang="en-US"/>
          </a:p>
        </p:txBody>
      </p:sp>
      <p:sp>
        <p:nvSpPr>
          <p:cNvPr id="31" name="TextBox 30">
            <a:extLst>
              <a:ext uri="{FF2B5EF4-FFF2-40B4-BE49-F238E27FC236}">
                <a16:creationId xmlns:a16="http://schemas.microsoft.com/office/drawing/2014/main" id="{0895F6CC-B988-0645-8440-F5ED3DECE2CC}"/>
              </a:ext>
            </a:extLst>
          </p:cNvPr>
          <p:cNvSpPr txBox="1"/>
          <p:nvPr/>
        </p:nvSpPr>
        <p:spPr>
          <a:xfrm>
            <a:off x="1441562" y="1231813"/>
            <a:ext cx="6511396" cy="466794"/>
          </a:xfrm>
          <a:prstGeom prst="rect">
            <a:avLst/>
          </a:prstGeom>
          <a:noFill/>
        </p:spPr>
        <p:txBody>
          <a:bodyPr wrap="square" rtlCol="0">
            <a:spAutoFit/>
          </a:bodyPr>
          <a:lstStyle/>
          <a:p>
            <a:pPr algn="ctr">
              <a:spcAft>
                <a:spcPts val="400"/>
              </a:spcAft>
            </a:pPr>
            <a:r>
              <a:rPr lang="en-US" sz="1050" dirty="0">
                <a:solidFill>
                  <a:schemeClr val="bg2">
                    <a:lumMod val="25000"/>
                  </a:schemeClr>
                </a:solidFill>
                <a:latin typeface="Agenda Regular" panose="02000603040000020004" pitchFamily="2" charset="77"/>
              </a:rPr>
              <a:t>Add a Signature Cocktail to Your Event as a Welcome Drink or All Event Offering</a:t>
            </a:r>
          </a:p>
          <a:p>
            <a:pPr algn="ctr">
              <a:spcAft>
                <a:spcPts val="400"/>
              </a:spcAft>
            </a:pPr>
            <a:r>
              <a:rPr lang="en-US" sz="1050" dirty="0">
                <a:solidFill>
                  <a:schemeClr val="bg2">
                    <a:lumMod val="25000"/>
                  </a:schemeClr>
                </a:solidFill>
                <a:latin typeface="Agenda Regular" panose="02000603040000020004" pitchFamily="2" charset="77"/>
              </a:rPr>
              <a:t>Charged on Consumption, Hosted or Cash</a:t>
            </a:r>
          </a:p>
        </p:txBody>
      </p:sp>
      <p:sp>
        <p:nvSpPr>
          <p:cNvPr id="3" name="Rectangle 2"/>
          <p:cNvSpPr/>
          <p:nvPr/>
        </p:nvSpPr>
        <p:spPr>
          <a:xfrm>
            <a:off x="130360" y="7418457"/>
            <a:ext cx="6400800" cy="353943"/>
          </a:xfrm>
          <a:prstGeom prst="rect">
            <a:avLst/>
          </a:prstGeom>
        </p:spPr>
        <p:txBody>
          <a:bodyPr>
            <a:spAutoFit/>
          </a:bodyPr>
          <a:lstStyle/>
          <a:p>
            <a:pPr lvl="0"/>
            <a:r>
              <a:rPr lang="en-US" sz="850" dirty="0">
                <a:solidFill>
                  <a:srgbClr val="545859"/>
                </a:solidFill>
                <a:latin typeface="Agenda Regular" panose="02000603040000020004"/>
              </a:rPr>
              <a:t>All pricing is per person, a 21% taxable service charge and 9.5% sales tax will apply to all food and non-liquor beverage. </a:t>
            </a:r>
          </a:p>
          <a:p>
            <a:pPr lvl="0"/>
            <a:r>
              <a:rPr lang="en-US" sz="850" dirty="0">
                <a:solidFill>
                  <a:srgbClr val="545859"/>
                </a:solidFill>
                <a:latin typeface="Agenda Regular" panose="02000603040000020004"/>
              </a:rPr>
              <a:t>Liquor pricing includes tax.  Pricing ,sales tax and service charge are subject to change</a:t>
            </a:r>
            <a:endParaRPr lang="en-US" dirty="0">
              <a:solidFill>
                <a:srgbClr val="545859"/>
              </a:solidFill>
            </a:endParaRPr>
          </a:p>
        </p:txBody>
      </p:sp>
    </p:spTree>
    <p:extLst>
      <p:ext uri="{BB962C8B-B14F-4D97-AF65-F5344CB8AC3E}">
        <p14:creationId xmlns:p14="http://schemas.microsoft.com/office/powerpoint/2010/main" val="1093707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14C5B5-7CB9-514E-A77D-72B741211374}"/>
              </a:ext>
            </a:extLst>
          </p:cNvPr>
          <p:cNvPicPr>
            <a:picLocks noChangeAspect="1"/>
          </p:cNvPicPr>
          <p:nvPr/>
        </p:nvPicPr>
        <p:blipFill>
          <a:blip r:embed="rId2"/>
          <a:srcRect/>
          <a:stretch/>
        </p:blipFill>
        <p:spPr>
          <a:xfrm>
            <a:off x="0" y="0"/>
            <a:ext cx="12801600" cy="7772400"/>
          </a:xfrm>
          <a:prstGeom prst="rect">
            <a:avLst/>
          </a:prstGeom>
        </p:spPr>
      </p:pic>
      <p:sp>
        <p:nvSpPr>
          <p:cNvPr id="4" name="TextBox 3">
            <a:extLst>
              <a:ext uri="{FF2B5EF4-FFF2-40B4-BE49-F238E27FC236}">
                <a16:creationId xmlns:a16="http://schemas.microsoft.com/office/drawing/2014/main" id="{19D799B3-5177-D940-9150-7E52FADB625D}"/>
              </a:ext>
            </a:extLst>
          </p:cNvPr>
          <p:cNvSpPr txBox="1"/>
          <p:nvPr/>
        </p:nvSpPr>
        <p:spPr>
          <a:xfrm>
            <a:off x="2630259" y="1263947"/>
            <a:ext cx="7538519" cy="584775"/>
          </a:xfrm>
          <a:prstGeom prst="rect">
            <a:avLst/>
          </a:prstGeom>
          <a:noFill/>
        </p:spPr>
        <p:txBody>
          <a:bodyPr wrap="square" rtlCol="0" anchor="ctr">
            <a:spAutoFit/>
          </a:bodyPr>
          <a:lstStyle/>
          <a:p>
            <a:pPr algn="ctr"/>
            <a:r>
              <a:rPr lang="en-US" sz="3200" spc="300">
                <a:solidFill>
                  <a:schemeClr val="bg1"/>
                </a:solidFill>
                <a:latin typeface="Agenda Light" panose="02000603040000020004" pitchFamily="2" charset="77"/>
              </a:rPr>
              <a:t>BREAKFAST</a:t>
            </a:r>
          </a:p>
        </p:txBody>
      </p:sp>
      <p:sp>
        <p:nvSpPr>
          <p:cNvPr id="5" name="TextBox 4">
            <a:extLst>
              <a:ext uri="{FF2B5EF4-FFF2-40B4-BE49-F238E27FC236}">
                <a16:creationId xmlns:a16="http://schemas.microsoft.com/office/drawing/2014/main" id="{6A927FEB-A0BC-1F43-99C2-A9DC2D3AF024}"/>
              </a:ext>
            </a:extLst>
          </p:cNvPr>
          <p:cNvSpPr txBox="1"/>
          <p:nvPr/>
        </p:nvSpPr>
        <p:spPr>
          <a:xfrm>
            <a:off x="2631540" y="771181"/>
            <a:ext cx="7538519" cy="276999"/>
          </a:xfrm>
          <a:prstGeom prst="rect">
            <a:avLst/>
          </a:prstGeom>
          <a:noFill/>
        </p:spPr>
        <p:txBody>
          <a:bodyPr wrap="square" rtlCol="0" anchor="ctr">
            <a:spAutoFit/>
          </a:bodyPr>
          <a:lstStyle/>
          <a:p>
            <a:pPr algn="ctr"/>
            <a:r>
              <a:rPr lang="en-US" sz="1200" spc="300">
                <a:solidFill>
                  <a:schemeClr val="bg1"/>
                </a:solidFill>
                <a:latin typeface="Agenda-Medium" panose="02000603040000020004" pitchFamily="2" charset="77"/>
              </a:rPr>
              <a:t>CATERING AT CROWNE PLAZA</a:t>
            </a:r>
          </a:p>
        </p:txBody>
      </p:sp>
      <p:cxnSp>
        <p:nvCxnSpPr>
          <p:cNvPr id="6" name="Straight Connector 5">
            <a:extLst>
              <a:ext uri="{FF2B5EF4-FFF2-40B4-BE49-F238E27FC236}">
                <a16:creationId xmlns:a16="http://schemas.microsoft.com/office/drawing/2014/main" id="{5B51A8E6-1929-AA49-A705-2D3A7FB77F62}"/>
              </a:ext>
            </a:extLst>
          </p:cNvPr>
          <p:cNvCxnSpPr/>
          <p:nvPr/>
        </p:nvCxnSpPr>
        <p:spPr>
          <a:xfrm>
            <a:off x="4950647" y="1042297"/>
            <a:ext cx="28977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9AFD7A9-8758-458A-B856-61F7334A1C47}"/>
              </a:ext>
            </a:extLst>
          </p:cNvPr>
          <p:cNvSpPr>
            <a:spLocks noGrp="1"/>
          </p:cNvSpPr>
          <p:nvPr>
            <p:ph type="sldNum" sz="quarter" idx="12"/>
          </p:nvPr>
        </p:nvSpPr>
        <p:spPr/>
        <p:txBody>
          <a:bodyPr/>
          <a:lstStyle/>
          <a:p>
            <a:fld id="{259BA683-ED57-A245-A1B0-0A2DEED8498B}" type="slidenum">
              <a:rPr lang="en-US" smtClean="0"/>
              <a:t>3</a:t>
            </a:fld>
            <a:endParaRPr lang="en-US"/>
          </a:p>
        </p:txBody>
      </p:sp>
    </p:spTree>
    <p:extLst>
      <p:ext uri="{BB962C8B-B14F-4D97-AF65-F5344CB8AC3E}">
        <p14:creationId xmlns:p14="http://schemas.microsoft.com/office/powerpoint/2010/main" val="1865462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B7E02D-7AE3-0549-BC96-D6A82052C3F5}"/>
              </a:ext>
            </a:extLst>
          </p:cNvPr>
          <p:cNvSpPr txBox="1"/>
          <p:nvPr/>
        </p:nvSpPr>
        <p:spPr>
          <a:xfrm>
            <a:off x="487208" y="941676"/>
            <a:ext cx="7538519" cy="276999"/>
          </a:xfrm>
          <a:prstGeom prst="rect">
            <a:avLst/>
          </a:prstGeom>
          <a:noFill/>
        </p:spPr>
        <p:txBody>
          <a:bodyPr wrap="square" rtlCol="0" anchor="ctr">
            <a:spAutoFit/>
          </a:bodyPr>
          <a:lstStyle/>
          <a:p>
            <a:r>
              <a:rPr lang="en-US" sz="1200" spc="300">
                <a:solidFill>
                  <a:schemeClr val="bg1"/>
                </a:solidFill>
                <a:latin typeface="Agenda-Medium" panose="02000603040000020004" pitchFamily="2" charset="77"/>
              </a:rPr>
              <a:t>COFFEE + BIGELOW TEAS   |   ORANGE + CRANBERRY JUICE</a:t>
            </a:r>
          </a:p>
        </p:txBody>
      </p:sp>
      <p:sp>
        <p:nvSpPr>
          <p:cNvPr id="9" name="TextBox 8">
            <a:extLst>
              <a:ext uri="{FF2B5EF4-FFF2-40B4-BE49-F238E27FC236}">
                <a16:creationId xmlns:a16="http://schemas.microsoft.com/office/drawing/2014/main" id="{A46F8FB6-9B20-7E43-87C3-51993C057FD7}"/>
              </a:ext>
            </a:extLst>
          </p:cNvPr>
          <p:cNvSpPr txBox="1"/>
          <p:nvPr/>
        </p:nvSpPr>
        <p:spPr>
          <a:xfrm>
            <a:off x="688931" y="1630967"/>
            <a:ext cx="6256397" cy="1046440"/>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Sliced seasonal fruit</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Breakfast breads &amp; pastries, sweet whipped butter, preserves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Fresh fruit juices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Freshly brewed coffee and assorted hot teas</a:t>
            </a:r>
            <a:endParaRPr lang="en-US" sz="1300" dirty="0">
              <a:solidFill>
                <a:schemeClr val="tx1">
                  <a:lumMod val="50000"/>
                </a:schemeClr>
              </a:solidFill>
            </a:endParaRPr>
          </a:p>
        </p:txBody>
      </p:sp>
      <p:sp>
        <p:nvSpPr>
          <p:cNvPr id="19" name="TextBox 18">
            <a:extLst>
              <a:ext uri="{FF2B5EF4-FFF2-40B4-BE49-F238E27FC236}">
                <a16:creationId xmlns:a16="http://schemas.microsoft.com/office/drawing/2014/main" id="{8D1A0674-2B3C-3141-B059-1D661530C850}"/>
              </a:ext>
            </a:extLst>
          </p:cNvPr>
          <p:cNvSpPr txBox="1"/>
          <p:nvPr/>
        </p:nvSpPr>
        <p:spPr>
          <a:xfrm>
            <a:off x="438023" y="472317"/>
            <a:ext cx="7538519" cy="746358"/>
          </a:xfrm>
          <a:prstGeom prst="rect">
            <a:avLst/>
          </a:prstGeom>
          <a:noFill/>
        </p:spPr>
        <p:txBody>
          <a:bodyPr wrap="square" rtlCol="0" anchor="ctr">
            <a:spAutoFit/>
          </a:bodyPr>
          <a:lstStyle/>
          <a:p>
            <a:pPr algn="ctr"/>
            <a:r>
              <a:rPr lang="en-US" sz="3200" spc="300" dirty="0">
                <a:solidFill>
                  <a:schemeClr val="tx1">
                    <a:lumMod val="50000"/>
                  </a:schemeClr>
                </a:solidFill>
                <a:latin typeface="Agenda Light" panose="02000603040000020004" pitchFamily="2" charset="77"/>
              </a:rPr>
              <a:t>BUFFET</a:t>
            </a:r>
          </a:p>
          <a:p>
            <a:pPr lvl="0" algn="ctr">
              <a:spcAft>
                <a:spcPts val="400"/>
              </a:spcAft>
            </a:pPr>
            <a:r>
              <a:rPr lang="en-US" sz="1050" dirty="0">
                <a:solidFill>
                  <a:srgbClr val="545859">
                    <a:lumMod val="50000"/>
                  </a:srgbClr>
                </a:solidFill>
                <a:latin typeface="Agenda Regular" panose="02000603040000020004" pitchFamily="2" charset="77"/>
              </a:rPr>
              <a:t>Buffets require a minimum of 25 guests: (1) Hour of Service: Priced Per Person  </a:t>
            </a:r>
          </a:p>
        </p:txBody>
      </p:sp>
      <p:sp>
        <p:nvSpPr>
          <p:cNvPr id="21" name="TextBox 20">
            <a:extLst>
              <a:ext uri="{FF2B5EF4-FFF2-40B4-BE49-F238E27FC236}">
                <a16:creationId xmlns:a16="http://schemas.microsoft.com/office/drawing/2014/main" id="{D9970B2F-D2EB-0B42-86A5-0B00399F9BA5}"/>
              </a:ext>
            </a:extLst>
          </p:cNvPr>
          <p:cNvSpPr txBox="1"/>
          <p:nvPr/>
        </p:nvSpPr>
        <p:spPr>
          <a:xfrm>
            <a:off x="438024" y="211938"/>
            <a:ext cx="7538519" cy="292388"/>
          </a:xfrm>
          <a:prstGeom prst="rect">
            <a:avLst/>
          </a:prstGeom>
          <a:noFill/>
        </p:spPr>
        <p:txBody>
          <a:bodyPr wrap="square" rtlCol="0" anchor="ctr">
            <a:spAutoFit/>
          </a:bodyPr>
          <a:lstStyle/>
          <a:p>
            <a:pPr algn="ctr"/>
            <a:r>
              <a:rPr lang="en-US" sz="1300" spc="300" dirty="0">
                <a:solidFill>
                  <a:schemeClr val="tx2"/>
                </a:solidFill>
                <a:latin typeface="Agenda-Medium" panose="02000603040000020004" pitchFamily="2" charset="77"/>
              </a:rPr>
              <a:t>BREAKFAST</a:t>
            </a:r>
          </a:p>
        </p:txBody>
      </p:sp>
      <p:cxnSp>
        <p:nvCxnSpPr>
          <p:cNvPr id="22" name="Straight Connector 21">
            <a:extLst>
              <a:ext uri="{FF2B5EF4-FFF2-40B4-BE49-F238E27FC236}">
                <a16:creationId xmlns:a16="http://schemas.microsoft.com/office/drawing/2014/main" id="{4DBD98BB-F436-5146-AC4D-CB8EA10248E5}"/>
              </a:ext>
            </a:extLst>
          </p:cNvPr>
          <p:cNvCxnSpPr>
            <a:cxnSpLocks/>
          </p:cNvCxnSpPr>
          <p:nvPr/>
        </p:nvCxnSpPr>
        <p:spPr>
          <a:xfrm>
            <a:off x="3547382" y="504326"/>
            <a:ext cx="1223319" cy="0"/>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9" name="Picture 28" descr="A picture containing table, food, plate, bowl&#10;&#10;Description automatically generated">
            <a:extLst>
              <a:ext uri="{FF2B5EF4-FFF2-40B4-BE49-F238E27FC236}">
                <a16:creationId xmlns:a16="http://schemas.microsoft.com/office/drawing/2014/main" id="{B020986F-8C34-ED42-8E8D-6212B64F93A9}"/>
              </a:ext>
            </a:extLst>
          </p:cNvPr>
          <p:cNvPicPr>
            <a:picLocks noChangeAspect="1"/>
          </p:cNvPicPr>
          <p:nvPr/>
        </p:nvPicPr>
        <p:blipFill>
          <a:blip r:embed="rId2"/>
          <a:stretch>
            <a:fillRect/>
          </a:stretch>
        </p:blipFill>
        <p:spPr>
          <a:xfrm>
            <a:off x="8460606" y="0"/>
            <a:ext cx="4340994" cy="7772400"/>
          </a:xfrm>
          <a:prstGeom prst="rect">
            <a:avLst/>
          </a:prstGeom>
        </p:spPr>
      </p:pic>
      <p:sp>
        <p:nvSpPr>
          <p:cNvPr id="31" name="TextBox 30">
            <a:extLst>
              <a:ext uri="{FF2B5EF4-FFF2-40B4-BE49-F238E27FC236}">
                <a16:creationId xmlns:a16="http://schemas.microsoft.com/office/drawing/2014/main" id="{D2273945-AF7E-AC48-A4D1-2DFF801786DC}"/>
              </a:ext>
            </a:extLst>
          </p:cNvPr>
          <p:cNvSpPr txBox="1"/>
          <p:nvPr/>
        </p:nvSpPr>
        <p:spPr>
          <a:xfrm>
            <a:off x="688930" y="1321098"/>
            <a:ext cx="3470111"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CONTINENTAL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$ 22 </a:t>
            </a:r>
            <a:r>
              <a:rPr lang="en-US" sz="1200" dirty="0">
                <a:solidFill>
                  <a:schemeClr val="accent3"/>
                </a:solidFill>
                <a:latin typeface="Agenda-Bold" panose="02000603040000020004" pitchFamily="2" charset="77"/>
              </a:rPr>
              <a:t>per guest</a:t>
            </a:r>
          </a:p>
        </p:txBody>
      </p:sp>
      <p:sp>
        <p:nvSpPr>
          <p:cNvPr id="32" name="TextBox 31">
            <a:extLst>
              <a:ext uri="{FF2B5EF4-FFF2-40B4-BE49-F238E27FC236}">
                <a16:creationId xmlns:a16="http://schemas.microsoft.com/office/drawing/2014/main" id="{7557AA3C-6735-094B-95CE-E41E7F11DD98}"/>
              </a:ext>
            </a:extLst>
          </p:cNvPr>
          <p:cNvSpPr txBox="1"/>
          <p:nvPr/>
        </p:nvSpPr>
        <p:spPr>
          <a:xfrm>
            <a:off x="620103" y="2755949"/>
            <a:ext cx="3460141"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 ALL AMERICAN  </a:t>
            </a:r>
            <a:r>
              <a:rPr lang="en-US" sz="1600" dirty="0">
                <a:solidFill>
                  <a:schemeClr val="accent3"/>
                </a:solidFill>
                <a:latin typeface="Agenda Light" panose="02000603040000020004" pitchFamily="2" charset="77"/>
              </a:rPr>
              <a:t>| </a:t>
            </a:r>
            <a:r>
              <a:rPr lang="en-US" sz="1600" b="1" dirty="0">
                <a:solidFill>
                  <a:schemeClr val="accent3"/>
                </a:solidFill>
                <a:latin typeface="Agenda-Bold" panose="02000603040000020004" pitchFamily="2" charset="77"/>
              </a:rPr>
              <a:t>  $ 33 </a:t>
            </a:r>
            <a:r>
              <a:rPr lang="en-US" sz="1200" dirty="0">
                <a:solidFill>
                  <a:schemeClr val="accent3"/>
                </a:solidFill>
                <a:latin typeface="Agenda-Bold" panose="02000603040000020004" pitchFamily="2" charset="77"/>
              </a:rPr>
              <a:t>per guest</a:t>
            </a:r>
          </a:p>
        </p:txBody>
      </p:sp>
      <p:sp>
        <p:nvSpPr>
          <p:cNvPr id="18" name="TextBox 17">
            <a:extLst>
              <a:ext uri="{FF2B5EF4-FFF2-40B4-BE49-F238E27FC236}">
                <a16:creationId xmlns:a16="http://schemas.microsoft.com/office/drawing/2014/main" id="{1E68902C-49CF-D84C-9441-D283C32BC7EC}"/>
              </a:ext>
            </a:extLst>
          </p:cNvPr>
          <p:cNvSpPr txBox="1"/>
          <p:nvPr/>
        </p:nvSpPr>
        <p:spPr>
          <a:xfrm>
            <a:off x="688931" y="3031508"/>
            <a:ext cx="6256397" cy="2318583"/>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Sliced seasonal fruit</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Breakfast breads &amp; pastries, sweet whipped butter, preserves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Build your own yogurt parfaits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Farm fresh scrambled eggs</a:t>
            </a:r>
            <a:endParaRPr lang="en-US" sz="1300" dirty="0">
              <a:solidFill>
                <a:srgbClr val="545859">
                  <a:lumMod val="50000"/>
                </a:srgbClr>
              </a:solidFill>
              <a:latin typeface="Agenda Regular" panose="02000603040000020004" pitchFamily="2" charset="77"/>
            </a:endParaRP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Applewood smoked bacon, pork sausage links or turkey sausage</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Roasted potatoes with onion &amp; bell peppers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Fresh fruit juices</a:t>
            </a:r>
          </a:p>
          <a:p>
            <a:pPr marL="285750" indent="-285750">
              <a:spcAft>
                <a:spcPts val="400"/>
              </a:spcAft>
              <a:buFont typeface="Meiryo Bold"/>
              <a:buChar char="▸"/>
            </a:pPr>
            <a:r>
              <a:rPr lang="en-US" sz="1300" dirty="0">
                <a:solidFill>
                  <a:srgbClr val="545859">
                    <a:lumMod val="50000"/>
                  </a:srgbClr>
                </a:solidFill>
                <a:latin typeface="Agenda Regular" panose="02000603040000020004" pitchFamily="2" charset="77"/>
              </a:rPr>
              <a:t>Freshly brewed </a:t>
            </a:r>
            <a:r>
              <a:rPr lang="en-US" sz="1300" dirty="0">
                <a:solidFill>
                  <a:schemeClr val="tx1">
                    <a:lumMod val="50000"/>
                  </a:schemeClr>
                </a:solidFill>
                <a:latin typeface="Agenda Regular" panose="02000603040000020004" pitchFamily="2" charset="77"/>
              </a:rPr>
              <a:t>coffee and assorted hot teas</a:t>
            </a:r>
            <a:endParaRPr lang="en-US" sz="1300" dirty="0">
              <a:solidFill>
                <a:schemeClr val="tx1">
                  <a:lumMod val="50000"/>
                </a:schemeClr>
              </a:solidFill>
            </a:endParaRPr>
          </a:p>
          <a:p>
            <a:pPr>
              <a:spcAft>
                <a:spcPts val="400"/>
              </a:spcAft>
            </a:pPr>
            <a:endParaRPr lang="en-US" sz="1400" dirty="0">
              <a:solidFill>
                <a:schemeClr val="tx1">
                  <a:lumMod val="50000"/>
                </a:schemeClr>
              </a:solidFill>
            </a:endParaRPr>
          </a:p>
        </p:txBody>
      </p:sp>
      <p:sp>
        <p:nvSpPr>
          <p:cNvPr id="2" name="Slide Number Placeholder 1">
            <a:extLst>
              <a:ext uri="{FF2B5EF4-FFF2-40B4-BE49-F238E27FC236}">
                <a16:creationId xmlns:a16="http://schemas.microsoft.com/office/drawing/2014/main" id="{BF81990C-B9D3-4D01-9DEB-2E6A913EDE75}"/>
              </a:ext>
            </a:extLst>
          </p:cNvPr>
          <p:cNvSpPr>
            <a:spLocks noGrp="1"/>
          </p:cNvSpPr>
          <p:nvPr>
            <p:ph type="sldNum" sz="quarter" idx="12"/>
          </p:nvPr>
        </p:nvSpPr>
        <p:spPr/>
        <p:txBody>
          <a:bodyPr/>
          <a:lstStyle/>
          <a:p>
            <a:fld id="{259BA683-ED57-A245-A1B0-0A2DEED8498B}" type="slidenum">
              <a:rPr lang="en-US" smtClean="0"/>
              <a:t>4</a:t>
            </a:fld>
            <a:endParaRPr lang="en-US"/>
          </a:p>
        </p:txBody>
      </p:sp>
      <p:sp>
        <p:nvSpPr>
          <p:cNvPr id="4" name="Rectangle 3"/>
          <p:cNvSpPr/>
          <p:nvPr/>
        </p:nvSpPr>
        <p:spPr>
          <a:xfrm>
            <a:off x="688930" y="5139039"/>
            <a:ext cx="2794355" cy="338554"/>
          </a:xfrm>
          <a:prstGeom prst="rect">
            <a:avLst/>
          </a:prstGeom>
        </p:spPr>
        <p:txBody>
          <a:bodyPr wrap="none">
            <a:spAutoFit/>
          </a:bodyPr>
          <a:lstStyle/>
          <a:p>
            <a:r>
              <a:rPr lang="en-US" sz="1600" b="1" dirty="0">
                <a:solidFill>
                  <a:schemeClr val="accent3"/>
                </a:solidFill>
                <a:latin typeface="Agenda-Bold" panose="02000603040000020004" pitchFamily="2" charset="77"/>
              </a:rPr>
              <a:t>THE BAJA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$ 38 </a:t>
            </a:r>
            <a:r>
              <a:rPr lang="en-US" sz="1200" dirty="0">
                <a:solidFill>
                  <a:schemeClr val="accent3"/>
                </a:solidFill>
                <a:latin typeface="Agenda-Bold" panose="02000603040000020004" pitchFamily="2" charset="77"/>
              </a:rPr>
              <a:t>per guest</a:t>
            </a:r>
          </a:p>
        </p:txBody>
      </p:sp>
      <p:sp>
        <p:nvSpPr>
          <p:cNvPr id="7" name="Rectangle 6"/>
          <p:cNvSpPr/>
          <p:nvPr/>
        </p:nvSpPr>
        <p:spPr>
          <a:xfrm>
            <a:off x="688930" y="5397336"/>
            <a:ext cx="6400800" cy="2200602"/>
          </a:xfrm>
          <a:prstGeom prst="rect">
            <a:avLst/>
          </a:prstGeom>
        </p:spPr>
        <p:txBody>
          <a:bodyPr>
            <a:spAutoFit/>
          </a:bodyPr>
          <a:lstStyle/>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Sliced seasonal fruits</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Chilaquiles~ fried corn tortillas, red tomato and </a:t>
            </a:r>
            <a:r>
              <a:rPr lang="en-US" sz="1300" dirty="0" err="1">
                <a:solidFill>
                  <a:srgbClr val="545859">
                    <a:lumMod val="50000"/>
                  </a:srgbClr>
                </a:solidFill>
                <a:latin typeface="Agenda Regular" panose="02000603040000020004" pitchFamily="2" charset="77"/>
              </a:rPr>
              <a:t>chile</a:t>
            </a:r>
            <a:r>
              <a:rPr lang="en-US" sz="1300" dirty="0">
                <a:solidFill>
                  <a:srgbClr val="545859">
                    <a:lumMod val="50000"/>
                  </a:srgbClr>
                </a:solidFill>
                <a:latin typeface="Agenda Regular" panose="02000603040000020004" pitchFamily="2" charset="77"/>
              </a:rPr>
              <a:t> cascabel sauce, </a:t>
            </a:r>
            <a:r>
              <a:rPr lang="en-US" sz="1300" dirty="0" err="1">
                <a:solidFill>
                  <a:srgbClr val="545859">
                    <a:lumMod val="50000"/>
                  </a:srgbClr>
                </a:solidFill>
                <a:latin typeface="Agenda Regular" panose="02000603040000020004" pitchFamily="2" charset="77"/>
              </a:rPr>
              <a:t>cojita</a:t>
            </a:r>
            <a:r>
              <a:rPr lang="en-US" sz="1300" dirty="0">
                <a:solidFill>
                  <a:srgbClr val="545859">
                    <a:lumMod val="50000"/>
                  </a:srgbClr>
                </a:solidFill>
                <a:latin typeface="Agenda Regular" panose="02000603040000020004" pitchFamily="2" charset="77"/>
              </a:rPr>
              <a:t> cheese and  red onion</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Mini breakfast burritos~ scrambled eggs, </a:t>
            </a:r>
            <a:r>
              <a:rPr lang="en-US" sz="1300" dirty="0" err="1">
                <a:solidFill>
                  <a:srgbClr val="545859">
                    <a:lumMod val="50000"/>
                  </a:srgbClr>
                </a:solidFill>
                <a:latin typeface="Agenda Regular" panose="02000603040000020004" pitchFamily="2" charset="77"/>
              </a:rPr>
              <a:t>applewood</a:t>
            </a:r>
            <a:r>
              <a:rPr lang="en-US" sz="1300" dirty="0">
                <a:solidFill>
                  <a:srgbClr val="545859">
                    <a:lumMod val="50000"/>
                  </a:srgbClr>
                </a:solidFill>
                <a:latin typeface="Agenda Regular" panose="02000603040000020004" pitchFamily="2" charset="77"/>
              </a:rPr>
              <a:t> smoked bacon, pork sausage or chorizo, potatoes </a:t>
            </a:r>
            <a:r>
              <a:rPr lang="en-US" sz="1300" dirty="0" err="1">
                <a:solidFill>
                  <a:srgbClr val="545859">
                    <a:lumMod val="50000"/>
                  </a:srgbClr>
                </a:solidFill>
                <a:latin typeface="Agenda Regular" panose="02000603040000020004" pitchFamily="2" charset="77"/>
              </a:rPr>
              <a:t>o’brien</a:t>
            </a:r>
            <a:r>
              <a:rPr lang="en-US" sz="1300" dirty="0">
                <a:solidFill>
                  <a:srgbClr val="545859">
                    <a:lumMod val="50000"/>
                  </a:srgbClr>
                </a:solidFill>
                <a:latin typeface="Agenda Regular" panose="02000603040000020004" pitchFamily="2" charset="77"/>
              </a:rPr>
              <a:t>, cheddar &amp; jack cheese</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Refried Beans</a:t>
            </a:r>
          </a:p>
          <a:p>
            <a:pPr marL="285750" indent="-285750">
              <a:spcAft>
                <a:spcPts val="400"/>
              </a:spcAft>
              <a:buFont typeface="Meiryo Bold"/>
              <a:buChar char="▸"/>
            </a:pPr>
            <a:r>
              <a:rPr lang="en-US" sz="1300" dirty="0">
                <a:solidFill>
                  <a:srgbClr val="545859">
                    <a:lumMod val="50000"/>
                  </a:srgbClr>
                </a:solidFill>
                <a:latin typeface="Agenda Regular" panose="02000603040000020004" pitchFamily="2" charset="77"/>
              </a:rPr>
              <a:t>Pico de </a:t>
            </a:r>
            <a:r>
              <a:rPr lang="en-US" sz="1300" dirty="0" err="1">
                <a:solidFill>
                  <a:srgbClr val="545859">
                    <a:lumMod val="50000"/>
                  </a:srgbClr>
                </a:solidFill>
                <a:latin typeface="Agenda Regular" panose="02000603040000020004" pitchFamily="2" charset="77"/>
              </a:rPr>
              <a:t>gallo</a:t>
            </a:r>
            <a:r>
              <a:rPr lang="en-US" sz="1300" dirty="0">
                <a:solidFill>
                  <a:srgbClr val="545859">
                    <a:lumMod val="50000"/>
                  </a:srgbClr>
                </a:solidFill>
                <a:latin typeface="Agenda Regular" panose="02000603040000020004" pitchFamily="2" charset="77"/>
              </a:rPr>
              <a:t>, salsa </a:t>
            </a:r>
            <a:r>
              <a:rPr lang="en-US" sz="1300" dirty="0" err="1">
                <a:solidFill>
                  <a:srgbClr val="545859">
                    <a:lumMod val="50000"/>
                  </a:srgbClr>
                </a:solidFill>
                <a:latin typeface="Agenda Regular" panose="02000603040000020004" pitchFamily="2" charset="77"/>
              </a:rPr>
              <a:t>verde</a:t>
            </a:r>
            <a:r>
              <a:rPr lang="en-US" sz="1300" dirty="0">
                <a:solidFill>
                  <a:srgbClr val="545859">
                    <a:lumMod val="50000"/>
                  </a:srgbClr>
                </a:solidFill>
                <a:latin typeface="Agenda Regular" panose="02000603040000020004" pitchFamily="2" charset="77"/>
              </a:rPr>
              <a:t>, sour cream and guacamole</a:t>
            </a:r>
          </a:p>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Fresh fruit juices</a:t>
            </a:r>
          </a:p>
          <a:p>
            <a:pPr marL="285750" lvl="0" indent="-285750">
              <a:spcAft>
                <a:spcPts val="400"/>
              </a:spcAft>
              <a:buFont typeface="Meiryo Bold"/>
              <a:buChar char="▸"/>
            </a:pPr>
            <a:r>
              <a:rPr lang="en-US" sz="1300" dirty="0">
                <a:solidFill>
                  <a:schemeClr val="tx1">
                    <a:lumMod val="50000"/>
                  </a:schemeClr>
                </a:solidFill>
                <a:latin typeface="Agenda Regular" panose="02000603040000020004" pitchFamily="2" charset="77"/>
              </a:rPr>
              <a:t>Freshly brewed </a:t>
            </a:r>
            <a:r>
              <a:rPr lang="en-US" sz="1300" dirty="0">
                <a:solidFill>
                  <a:srgbClr val="545859">
                    <a:lumMod val="50000"/>
                  </a:srgbClr>
                </a:solidFill>
                <a:latin typeface="Agenda Regular" panose="02000603040000020004" pitchFamily="2" charset="77"/>
              </a:rPr>
              <a:t>coffee and assorted hot teas</a:t>
            </a:r>
            <a:endParaRPr lang="en-US" sz="1300" dirty="0">
              <a:solidFill>
                <a:srgbClr val="545859">
                  <a:lumMod val="50000"/>
                </a:srgbClr>
              </a:solidFill>
            </a:endParaRPr>
          </a:p>
        </p:txBody>
      </p:sp>
      <p:sp>
        <p:nvSpPr>
          <p:cNvPr id="3" name="Rectangle 2"/>
          <p:cNvSpPr/>
          <p:nvPr/>
        </p:nvSpPr>
        <p:spPr>
          <a:xfrm>
            <a:off x="216309" y="7522130"/>
            <a:ext cx="9847007" cy="230832"/>
          </a:xfrm>
          <a:prstGeom prst="rect">
            <a:avLst/>
          </a:prstGeom>
        </p:spPr>
        <p:txBody>
          <a:bodyPr wrap="square">
            <a:spAutoFit/>
          </a:bodyPr>
          <a:lstStyle/>
          <a:p>
            <a:r>
              <a:rPr lang="en-US" sz="850" dirty="0">
                <a:latin typeface="Agenda Regular" panose="02000603040000020004"/>
              </a:rPr>
              <a:t>All pricing is per person, a 21% taxable service charge and 9.5% sales tax will apply to all food and non-liquor beverage. Pricing ,sales tax and service charge are subject to change.</a:t>
            </a:r>
          </a:p>
        </p:txBody>
      </p:sp>
    </p:spTree>
    <p:extLst>
      <p:ext uri="{BB962C8B-B14F-4D97-AF65-F5344CB8AC3E}">
        <p14:creationId xmlns:p14="http://schemas.microsoft.com/office/powerpoint/2010/main" val="710463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CDD6E7-267F-A942-BE64-A03AA0178159}"/>
              </a:ext>
            </a:extLst>
          </p:cNvPr>
          <p:cNvSpPr txBox="1"/>
          <p:nvPr/>
        </p:nvSpPr>
        <p:spPr>
          <a:xfrm>
            <a:off x="438024" y="482456"/>
            <a:ext cx="7538519" cy="584775"/>
          </a:xfrm>
          <a:prstGeom prst="rect">
            <a:avLst/>
          </a:prstGeom>
          <a:noFill/>
        </p:spPr>
        <p:txBody>
          <a:bodyPr wrap="square" rtlCol="0" anchor="ctr">
            <a:spAutoFit/>
          </a:bodyPr>
          <a:lstStyle/>
          <a:p>
            <a:pPr algn="ctr"/>
            <a:r>
              <a:rPr lang="en-US" sz="3200" spc="300" dirty="0">
                <a:solidFill>
                  <a:srgbClr val="545859">
                    <a:lumMod val="50000"/>
                  </a:srgbClr>
                </a:solidFill>
                <a:latin typeface="Agenda Light" panose="02000603040000020004" pitchFamily="2" charset="77"/>
              </a:rPr>
              <a:t>STATIONS</a:t>
            </a:r>
          </a:p>
        </p:txBody>
      </p:sp>
      <p:sp>
        <p:nvSpPr>
          <p:cNvPr id="3" name="TextBox 2">
            <a:extLst>
              <a:ext uri="{FF2B5EF4-FFF2-40B4-BE49-F238E27FC236}">
                <a16:creationId xmlns:a16="http://schemas.microsoft.com/office/drawing/2014/main" id="{ABADBE06-6F21-C149-A714-7071A81FEACE}"/>
              </a:ext>
            </a:extLst>
          </p:cNvPr>
          <p:cNvSpPr txBox="1"/>
          <p:nvPr/>
        </p:nvSpPr>
        <p:spPr>
          <a:xfrm>
            <a:off x="438024" y="231187"/>
            <a:ext cx="7538519" cy="292388"/>
          </a:xfrm>
          <a:prstGeom prst="rect">
            <a:avLst/>
          </a:prstGeom>
          <a:noFill/>
        </p:spPr>
        <p:txBody>
          <a:bodyPr wrap="square" rtlCol="0" anchor="ctr">
            <a:spAutoFit/>
          </a:bodyPr>
          <a:lstStyle/>
          <a:p>
            <a:pPr algn="ctr"/>
            <a:r>
              <a:rPr lang="en-US" sz="1300" spc="300" dirty="0">
                <a:solidFill>
                  <a:srgbClr val="545859">
                    <a:lumMod val="50000"/>
                  </a:srgbClr>
                </a:solidFill>
                <a:latin typeface="Agenda-Medium" panose="02000603040000020004" pitchFamily="2" charset="77"/>
              </a:rPr>
              <a:t>BREAKFAST</a:t>
            </a:r>
          </a:p>
        </p:txBody>
      </p:sp>
      <p:cxnSp>
        <p:nvCxnSpPr>
          <p:cNvPr id="4" name="Straight Connector 3">
            <a:extLst>
              <a:ext uri="{FF2B5EF4-FFF2-40B4-BE49-F238E27FC236}">
                <a16:creationId xmlns:a16="http://schemas.microsoft.com/office/drawing/2014/main" id="{D00453FB-D5A7-D041-976F-1BA0DC88F95B}"/>
              </a:ext>
            </a:extLst>
          </p:cNvPr>
          <p:cNvCxnSpPr>
            <a:cxnSpLocks/>
          </p:cNvCxnSpPr>
          <p:nvPr/>
        </p:nvCxnSpPr>
        <p:spPr>
          <a:xfrm>
            <a:off x="3563516" y="532175"/>
            <a:ext cx="122331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93E24C0-2F57-D04E-994B-785B0C2B6578}"/>
              </a:ext>
            </a:extLst>
          </p:cNvPr>
          <p:cNvPicPr>
            <a:picLocks noChangeAspect="1"/>
          </p:cNvPicPr>
          <p:nvPr/>
        </p:nvPicPr>
        <p:blipFill>
          <a:blip r:embed="rId2"/>
          <a:srcRect/>
          <a:stretch/>
        </p:blipFill>
        <p:spPr>
          <a:xfrm>
            <a:off x="8460606" y="0"/>
            <a:ext cx="4340994" cy="7772400"/>
          </a:xfrm>
          <a:prstGeom prst="rect">
            <a:avLst/>
          </a:prstGeom>
        </p:spPr>
      </p:pic>
      <p:sp>
        <p:nvSpPr>
          <p:cNvPr id="6" name="TextBox 5">
            <a:extLst>
              <a:ext uri="{FF2B5EF4-FFF2-40B4-BE49-F238E27FC236}">
                <a16:creationId xmlns:a16="http://schemas.microsoft.com/office/drawing/2014/main" id="{EE3FBABD-1C71-1F46-86C8-1D5601EFDF75}"/>
              </a:ext>
            </a:extLst>
          </p:cNvPr>
          <p:cNvSpPr txBox="1"/>
          <p:nvPr/>
        </p:nvSpPr>
        <p:spPr>
          <a:xfrm>
            <a:off x="682856" y="1846725"/>
            <a:ext cx="7285642" cy="692497"/>
          </a:xfrm>
          <a:prstGeom prst="rect">
            <a:avLst/>
          </a:prstGeom>
          <a:noFill/>
        </p:spPr>
        <p:txBody>
          <a:bodyPr wrap="square" rtlCol="0">
            <a:spAutoFit/>
          </a:bodyPr>
          <a:lstStyle/>
          <a:p>
            <a:pPr marL="285750" indent="-285750">
              <a:spcAft>
                <a:spcPts val="400"/>
              </a:spcAft>
              <a:buFont typeface="Meiryo Bold"/>
              <a:buChar char="▸"/>
            </a:pPr>
            <a:r>
              <a:rPr lang="en-US" sz="1300" dirty="0">
                <a:solidFill>
                  <a:srgbClr val="545859">
                    <a:lumMod val="50000"/>
                  </a:srgbClr>
                </a:solidFill>
                <a:latin typeface="Agenda Regular" panose="02000603040000020004" pitchFamily="2" charset="77"/>
              </a:rPr>
              <a:t>Whole eggs, egg whites, applewood smoked bacon, black forest ham, pork or turkey sausage, artichokes, olives, bell peppers, mushrooms, red onion,  spinach, tomatoes, cheddar &amp; jack cheese, guacamole, sour cream, </a:t>
            </a:r>
            <a:r>
              <a:rPr lang="en-US" sz="1300" dirty="0" err="1">
                <a:solidFill>
                  <a:srgbClr val="545859">
                    <a:lumMod val="50000"/>
                  </a:srgbClr>
                </a:solidFill>
                <a:latin typeface="Agenda Regular" panose="02000603040000020004" pitchFamily="2" charset="77"/>
              </a:rPr>
              <a:t>pico</a:t>
            </a:r>
            <a:r>
              <a:rPr lang="en-US" sz="1300" dirty="0">
                <a:solidFill>
                  <a:srgbClr val="545859">
                    <a:lumMod val="50000"/>
                  </a:srgbClr>
                </a:solidFill>
                <a:latin typeface="Agenda Regular" panose="02000603040000020004" pitchFamily="2" charset="77"/>
              </a:rPr>
              <a:t> de </a:t>
            </a:r>
            <a:r>
              <a:rPr lang="en-US" sz="1300" dirty="0" err="1">
                <a:solidFill>
                  <a:srgbClr val="545859">
                    <a:lumMod val="50000"/>
                  </a:srgbClr>
                </a:solidFill>
                <a:latin typeface="Agenda Regular" panose="02000603040000020004" pitchFamily="2" charset="77"/>
              </a:rPr>
              <a:t>gallo</a:t>
            </a:r>
            <a:r>
              <a:rPr lang="en-US" sz="1300" dirty="0">
                <a:solidFill>
                  <a:srgbClr val="545859">
                    <a:lumMod val="50000"/>
                  </a:srgbClr>
                </a:solidFill>
                <a:latin typeface="Agenda Regular" panose="02000603040000020004" pitchFamily="2" charset="77"/>
              </a:rPr>
              <a:t>, salsa </a:t>
            </a:r>
            <a:r>
              <a:rPr lang="en-US" sz="1300" dirty="0" err="1">
                <a:solidFill>
                  <a:srgbClr val="545859">
                    <a:lumMod val="50000"/>
                  </a:srgbClr>
                </a:solidFill>
                <a:latin typeface="Agenda Regular" panose="02000603040000020004" pitchFamily="2" charset="77"/>
              </a:rPr>
              <a:t>verde</a:t>
            </a:r>
            <a:endParaRPr lang="en-US" sz="1300" dirty="0">
              <a:solidFill>
                <a:srgbClr val="545859">
                  <a:lumMod val="50000"/>
                </a:srgbClr>
              </a:solidFill>
              <a:latin typeface="Agenda Regular" panose="02000603040000020004" pitchFamily="2" charset="77"/>
            </a:endParaRPr>
          </a:p>
        </p:txBody>
      </p:sp>
      <p:sp>
        <p:nvSpPr>
          <p:cNvPr id="7" name="TextBox 6">
            <a:extLst>
              <a:ext uri="{FF2B5EF4-FFF2-40B4-BE49-F238E27FC236}">
                <a16:creationId xmlns:a16="http://schemas.microsoft.com/office/drawing/2014/main" id="{11B7D4B3-E7B3-2441-83A8-F9737D1C4B12}"/>
              </a:ext>
            </a:extLst>
          </p:cNvPr>
          <p:cNvSpPr txBox="1"/>
          <p:nvPr/>
        </p:nvSpPr>
        <p:spPr>
          <a:xfrm>
            <a:off x="688934" y="1635220"/>
            <a:ext cx="4097901" cy="338554"/>
          </a:xfrm>
          <a:prstGeom prst="rect">
            <a:avLst/>
          </a:prstGeom>
          <a:noFill/>
        </p:spPr>
        <p:txBody>
          <a:bodyPr wrap="square" rtlCol="0">
            <a:spAutoFit/>
          </a:bodyPr>
          <a:lstStyle/>
          <a:p>
            <a:r>
              <a:rPr lang="en-US" sz="1600" b="1" dirty="0">
                <a:solidFill>
                  <a:srgbClr val="001450"/>
                </a:solidFill>
                <a:latin typeface="Agenda-Bold" panose="02000603040000020004" pitchFamily="2" charset="77"/>
              </a:rPr>
              <a:t>OMELET STATION   </a:t>
            </a:r>
            <a:r>
              <a:rPr lang="en-US" sz="1600" dirty="0">
                <a:solidFill>
                  <a:srgbClr val="001450"/>
                </a:solidFill>
                <a:latin typeface="Agenda Light" panose="02000603040000020004" pitchFamily="2" charset="77"/>
              </a:rPr>
              <a:t>|</a:t>
            </a:r>
            <a:r>
              <a:rPr lang="en-US" sz="1600" b="1" dirty="0">
                <a:solidFill>
                  <a:srgbClr val="001450"/>
                </a:solidFill>
                <a:latin typeface="Agenda-Bold" panose="02000603040000020004" pitchFamily="2" charset="77"/>
              </a:rPr>
              <a:t>   $ 18 </a:t>
            </a:r>
            <a:r>
              <a:rPr lang="en-US" sz="1200" dirty="0">
                <a:solidFill>
                  <a:srgbClr val="001450"/>
                </a:solidFill>
                <a:latin typeface="Agenda-Bold" panose="02000603040000020004" pitchFamily="2" charset="77"/>
              </a:rPr>
              <a:t>per guest</a:t>
            </a:r>
          </a:p>
        </p:txBody>
      </p:sp>
      <p:sp>
        <p:nvSpPr>
          <p:cNvPr id="10" name="TextBox 9">
            <a:extLst>
              <a:ext uri="{FF2B5EF4-FFF2-40B4-BE49-F238E27FC236}">
                <a16:creationId xmlns:a16="http://schemas.microsoft.com/office/drawing/2014/main" id="{C35BC6A5-24AF-3F4D-B84D-F37372BD38C7}"/>
              </a:ext>
            </a:extLst>
          </p:cNvPr>
          <p:cNvSpPr txBox="1"/>
          <p:nvPr/>
        </p:nvSpPr>
        <p:spPr>
          <a:xfrm>
            <a:off x="689068" y="2923821"/>
            <a:ext cx="7462008" cy="292388"/>
          </a:xfrm>
          <a:prstGeom prst="rect">
            <a:avLst/>
          </a:prstGeom>
          <a:noFill/>
        </p:spPr>
        <p:txBody>
          <a:bodyPr wrap="square" rtlCol="0">
            <a:spAutoFit/>
          </a:bodyPr>
          <a:lstStyle/>
          <a:p>
            <a:pPr marL="285750" indent="-285750">
              <a:spcAft>
                <a:spcPts val="400"/>
              </a:spcAft>
              <a:buFont typeface="Meiryo Bold"/>
              <a:buChar char="▸"/>
            </a:pPr>
            <a:r>
              <a:rPr lang="en-US" sz="1300" dirty="0">
                <a:solidFill>
                  <a:srgbClr val="545859">
                    <a:lumMod val="50000"/>
                  </a:srgbClr>
                </a:solidFill>
                <a:latin typeface="Agenda Regular" panose="02000603040000020004" pitchFamily="2" charset="77"/>
              </a:rPr>
              <a:t>Whipped butter, warm maple syrup, seasonal berries, bananas, chocolate chips, walnuts, whipped cream</a:t>
            </a:r>
            <a:endParaRPr lang="en-US" sz="1300" dirty="0">
              <a:solidFill>
                <a:srgbClr val="545859">
                  <a:lumMod val="50000"/>
                </a:srgbClr>
              </a:solidFill>
            </a:endParaRPr>
          </a:p>
        </p:txBody>
      </p:sp>
      <p:sp>
        <p:nvSpPr>
          <p:cNvPr id="11" name="TextBox 10">
            <a:extLst>
              <a:ext uri="{FF2B5EF4-FFF2-40B4-BE49-F238E27FC236}">
                <a16:creationId xmlns:a16="http://schemas.microsoft.com/office/drawing/2014/main" id="{9270FD2E-F41A-F54C-A89D-34687125091F}"/>
              </a:ext>
            </a:extLst>
          </p:cNvPr>
          <p:cNvSpPr txBox="1"/>
          <p:nvPr/>
        </p:nvSpPr>
        <p:spPr>
          <a:xfrm>
            <a:off x="679698" y="2615256"/>
            <a:ext cx="5721807" cy="338554"/>
          </a:xfrm>
          <a:prstGeom prst="rect">
            <a:avLst/>
          </a:prstGeom>
          <a:noFill/>
        </p:spPr>
        <p:txBody>
          <a:bodyPr wrap="square" rtlCol="0">
            <a:spAutoFit/>
          </a:bodyPr>
          <a:lstStyle/>
          <a:p>
            <a:r>
              <a:rPr lang="en-US" sz="1600" b="1" dirty="0">
                <a:solidFill>
                  <a:srgbClr val="001450"/>
                </a:solidFill>
                <a:latin typeface="Agenda-Bold" panose="02000603040000020004" pitchFamily="2" charset="77"/>
              </a:rPr>
              <a:t>CLASSIC BELGIAN WAFFLE STATION   </a:t>
            </a:r>
            <a:r>
              <a:rPr lang="en-US" sz="1600" dirty="0">
                <a:solidFill>
                  <a:srgbClr val="001450"/>
                </a:solidFill>
                <a:latin typeface="Agenda Light" panose="02000603040000020004" pitchFamily="2" charset="77"/>
              </a:rPr>
              <a:t>|</a:t>
            </a:r>
            <a:r>
              <a:rPr lang="en-US" sz="1600" b="1" dirty="0">
                <a:solidFill>
                  <a:srgbClr val="001450"/>
                </a:solidFill>
                <a:latin typeface="Agenda-Bold" panose="02000603040000020004" pitchFamily="2" charset="77"/>
              </a:rPr>
              <a:t>   $ 15 </a:t>
            </a:r>
            <a:r>
              <a:rPr lang="en-US" sz="1200" dirty="0">
                <a:solidFill>
                  <a:srgbClr val="001450"/>
                </a:solidFill>
                <a:latin typeface="Agenda-Bold" panose="02000603040000020004" pitchFamily="2" charset="77"/>
              </a:rPr>
              <a:t>per guest</a:t>
            </a:r>
          </a:p>
        </p:txBody>
      </p:sp>
      <p:sp>
        <p:nvSpPr>
          <p:cNvPr id="12" name="TextBox 11">
            <a:extLst>
              <a:ext uri="{FF2B5EF4-FFF2-40B4-BE49-F238E27FC236}">
                <a16:creationId xmlns:a16="http://schemas.microsoft.com/office/drawing/2014/main" id="{5A9097C6-F054-FC43-8E7D-2BA191CB44E9}"/>
              </a:ext>
            </a:extLst>
          </p:cNvPr>
          <p:cNvSpPr txBox="1"/>
          <p:nvPr/>
        </p:nvSpPr>
        <p:spPr>
          <a:xfrm>
            <a:off x="535576" y="975949"/>
            <a:ext cx="7105803" cy="577081"/>
          </a:xfrm>
          <a:prstGeom prst="rect">
            <a:avLst/>
          </a:prstGeom>
          <a:noFill/>
        </p:spPr>
        <p:txBody>
          <a:bodyPr wrap="square" rtlCol="0">
            <a:spAutoFit/>
          </a:bodyPr>
          <a:lstStyle/>
          <a:p>
            <a:pPr algn="ctr"/>
            <a:r>
              <a:rPr lang="en-US" sz="1050" dirty="0">
                <a:solidFill>
                  <a:srgbClr val="545859">
                    <a:lumMod val="50000"/>
                  </a:srgbClr>
                </a:solidFill>
                <a:latin typeface="Agenda Regular" panose="02000603040000020004" pitchFamily="2" charset="77"/>
              </a:rPr>
              <a:t>Stations require a minimum of 25 guests: (1) Hour of Service: Priced Per Person </a:t>
            </a:r>
            <a:endParaRPr lang="en-US" sz="1050" dirty="0">
              <a:solidFill>
                <a:srgbClr val="545859">
                  <a:lumMod val="50000"/>
                </a:srgbClr>
              </a:solidFill>
              <a:latin typeface="Agenda Regular" panose="02000603040000020004"/>
            </a:endParaRPr>
          </a:p>
          <a:p>
            <a:pPr algn="ctr"/>
            <a:r>
              <a:rPr lang="en-US" sz="1050" dirty="0">
                <a:solidFill>
                  <a:srgbClr val="545859">
                    <a:lumMod val="50000"/>
                  </a:srgbClr>
                </a:solidFill>
                <a:latin typeface="Agenda Regular" panose="02000603040000020004"/>
              </a:rPr>
              <a:t>Stations cannot be served as standalone items. They must be served in conjunction with a breakfast buffet.                                                                                     All stations require a chef attendant -$150 per attendant</a:t>
            </a:r>
          </a:p>
        </p:txBody>
      </p:sp>
      <p:sp>
        <p:nvSpPr>
          <p:cNvPr id="13" name="Slide Number Placeholder 12">
            <a:extLst>
              <a:ext uri="{FF2B5EF4-FFF2-40B4-BE49-F238E27FC236}">
                <a16:creationId xmlns:a16="http://schemas.microsoft.com/office/drawing/2014/main" id="{EAB7C015-046B-4380-8A13-8165E7A24A3E}"/>
              </a:ext>
            </a:extLst>
          </p:cNvPr>
          <p:cNvSpPr>
            <a:spLocks noGrp="1"/>
          </p:cNvSpPr>
          <p:nvPr>
            <p:ph type="sldNum" sz="quarter" idx="12"/>
          </p:nvPr>
        </p:nvSpPr>
        <p:spPr>
          <a:xfrm>
            <a:off x="1753004" y="7220839"/>
            <a:ext cx="11041379" cy="413808"/>
          </a:xfrm>
        </p:spPr>
        <p:txBody>
          <a:bodyPr/>
          <a:lstStyle/>
          <a:p>
            <a:fld id="{259BA683-ED57-A245-A1B0-0A2DEED8498B}" type="slidenum">
              <a:rPr lang="en-US" smtClean="0">
                <a:solidFill>
                  <a:srgbClr val="545859">
                    <a:tint val="75000"/>
                  </a:srgbClr>
                </a:solidFill>
              </a:rPr>
              <a:pPr/>
              <a:t>5</a:t>
            </a:fld>
            <a:endParaRPr lang="en-US" dirty="0">
              <a:solidFill>
                <a:srgbClr val="545859">
                  <a:tint val="75000"/>
                </a:srgbClr>
              </a:solidFill>
            </a:endParaRPr>
          </a:p>
        </p:txBody>
      </p:sp>
      <p:sp>
        <p:nvSpPr>
          <p:cNvPr id="14" name="Rectangle 13"/>
          <p:cNvSpPr/>
          <p:nvPr/>
        </p:nvSpPr>
        <p:spPr>
          <a:xfrm>
            <a:off x="688934" y="3647991"/>
            <a:ext cx="6925742" cy="795089"/>
          </a:xfrm>
          <a:prstGeom prst="rect">
            <a:avLst/>
          </a:prstGeom>
        </p:spPr>
        <p:txBody>
          <a:bodyPr wrap="none">
            <a:spAutoFit/>
          </a:bodyPr>
          <a:lstStyle/>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Multigrain bread, smashed avocado, roasted cherry tomatoes, microgreens, pickled onions,</a:t>
            </a:r>
          </a:p>
          <a:p>
            <a:pPr lvl="0">
              <a:spcAft>
                <a:spcPts val="400"/>
              </a:spcAft>
            </a:pPr>
            <a:r>
              <a:rPr lang="en-US" sz="1300" dirty="0">
                <a:solidFill>
                  <a:srgbClr val="545859">
                    <a:lumMod val="50000"/>
                  </a:srgbClr>
                </a:solidFill>
                <a:latin typeface="Agenda Regular" panose="02000603040000020004" pitchFamily="2" charset="77"/>
              </a:rPr>
              <a:t>       radish, Applewood smoked bacon, mozzarella, capers, balsamic glaze, olive oil, “everything but </a:t>
            </a:r>
          </a:p>
          <a:p>
            <a:pPr lvl="0">
              <a:spcAft>
                <a:spcPts val="400"/>
              </a:spcAft>
            </a:pPr>
            <a:r>
              <a:rPr lang="en-US" sz="1300" dirty="0">
                <a:solidFill>
                  <a:srgbClr val="545859">
                    <a:lumMod val="50000"/>
                  </a:srgbClr>
                </a:solidFill>
                <a:latin typeface="Agenda Regular" panose="02000603040000020004" pitchFamily="2" charset="77"/>
              </a:rPr>
              <a:t>       bagel” seasoning, salt, pepper, paprika</a:t>
            </a:r>
            <a:endParaRPr lang="en-US" sz="1200" dirty="0">
              <a:solidFill>
                <a:srgbClr val="545859">
                  <a:lumMod val="50000"/>
                </a:srgbClr>
              </a:solidFill>
              <a:latin typeface="Agenda Regular" panose="02000603040000020004" pitchFamily="2" charset="77"/>
            </a:endParaRPr>
          </a:p>
        </p:txBody>
      </p:sp>
      <p:sp>
        <p:nvSpPr>
          <p:cNvPr id="8" name="Rectangle 7"/>
          <p:cNvSpPr/>
          <p:nvPr/>
        </p:nvSpPr>
        <p:spPr>
          <a:xfrm>
            <a:off x="688934" y="3326254"/>
            <a:ext cx="4733988" cy="338554"/>
          </a:xfrm>
          <a:prstGeom prst="rect">
            <a:avLst/>
          </a:prstGeom>
        </p:spPr>
        <p:txBody>
          <a:bodyPr wrap="none">
            <a:spAutoFit/>
          </a:bodyPr>
          <a:lstStyle/>
          <a:p>
            <a:pPr lvl="0"/>
            <a:r>
              <a:rPr lang="en-US" sz="1600" b="1" dirty="0">
                <a:solidFill>
                  <a:srgbClr val="001450"/>
                </a:solidFill>
                <a:latin typeface="Agenda-Bold" panose="02000603040000020004" pitchFamily="2" charset="77"/>
              </a:rPr>
              <a:t>AVOCADO TOAST STATION   </a:t>
            </a:r>
            <a:r>
              <a:rPr lang="en-US" sz="1600" dirty="0">
                <a:solidFill>
                  <a:srgbClr val="001450"/>
                </a:solidFill>
                <a:latin typeface="Agenda Light" panose="02000603040000020004" pitchFamily="2" charset="77"/>
              </a:rPr>
              <a:t>|</a:t>
            </a:r>
            <a:r>
              <a:rPr lang="en-US" sz="1600" b="1" dirty="0">
                <a:solidFill>
                  <a:srgbClr val="001450"/>
                </a:solidFill>
                <a:latin typeface="Agenda-Bold" panose="02000603040000020004" pitchFamily="2" charset="77"/>
              </a:rPr>
              <a:t>   $ 16 </a:t>
            </a:r>
            <a:r>
              <a:rPr lang="en-US" sz="1200" dirty="0">
                <a:solidFill>
                  <a:srgbClr val="001450"/>
                </a:solidFill>
                <a:latin typeface="Agenda-Bold" panose="02000603040000020004" pitchFamily="2" charset="77"/>
              </a:rPr>
              <a:t>per guest</a:t>
            </a:r>
          </a:p>
        </p:txBody>
      </p:sp>
      <p:sp>
        <p:nvSpPr>
          <p:cNvPr id="9" name="Rectangle 8"/>
          <p:cNvSpPr/>
          <p:nvPr/>
        </p:nvSpPr>
        <p:spPr>
          <a:xfrm>
            <a:off x="142939" y="7517315"/>
            <a:ext cx="8128687" cy="223138"/>
          </a:xfrm>
          <a:prstGeom prst="rect">
            <a:avLst/>
          </a:prstGeom>
        </p:spPr>
        <p:txBody>
          <a:bodyPr wrap="square">
            <a:spAutoFit/>
          </a:bodyPr>
          <a:lstStyle/>
          <a:p>
            <a:r>
              <a:rPr lang="en-US" sz="850" dirty="0">
                <a:solidFill>
                  <a:srgbClr val="545859"/>
                </a:solidFill>
                <a:latin typeface="Agenda Regular" panose="02000603040000020004"/>
              </a:rPr>
              <a:t>All pricing is per person, a 21% taxable service charge and 9.5% sales tax will apply to all food and non-liquor beverage. Pricing ,sales tax and service charge are subject to change</a:t>
            </a:r>
            <a:endParaRPr lang="en-US" dirty="0"/>
          </a:p>
        </p:txBody>
      </p:sp>
      <p:sp>
        <p:nvSpPr>
          <p:cNvPr id="17" name="Rectangle 16"/>
          <p:cNvSpPr/>
          <p:nvPr/>
        </p:nvSpPr>
        <p:spPr>
          <a:xfrm>
            <a:off x="2090172" y="4521957"/>
            <a:ext cx="3996607" cy="584775"/>
          </a:xfrm>
          <a:prstGeom prst="rect">
            <a:avLst/>
          </a:prstGeom>
        </p:spPr>
        <p:txBody>
          <a:bodyPr wrap="none">
            <a:spAutoFit/>
          </a:bodyPr>
          <a:lstStyle/>
          <a:p>
            <a:pPr lvl="0" algn="ctr"/>
            <a:r>
              <a:rPr lang="en-US" sz="3200" spc="300" dirty="0">
                <a:solidFill>
                  <a:srgbClr val="545859">
                    <a:lumMod val="50000"/>
                  </a:srgbClr>
                </a:solidFill>
                <a:latin typeface="Agenda Light" panose="02000603040000020004" pitchFamily="2" charset="77"/>
              </a:rPr>
              <a:t>ENHANCEMENTS</a:t>
            </a:r>
          </a:p>
        </p:txBody>
      </p:sp>
      <p:sp>
        <p:nvSpPr>
          <p:cNvPr id="18" name="TextBox 17"/>
          <p:cNvSpPr txBox="1"/>
          <p:nvPr/>
        </p:nvSpPr>
        <p:spPr>
          <a:xfrm>
            <a:off x="2256543" y="5027282"/>
            <a:ext cx="3663864" cy="415498"/>
          </a:xfrm>
          <a:prstGeom prst="rect">
            <a:avLst/>
          </a:prstGeom>
          <a:noFill/>
        </p:spPr>
        <p:txBody>
          <a:bodyPr wrap="square" rtlCol="0">
            <a:spAutoFit/>
          </a:bodyPr>
          <a:lstStyle/>
          <a:p>
            <a:pPr algn="ctr" defTabSz="914400"/>
            <a:r>
              <a:rPr lang="en-US" sz="1050" dirty="0">
                <a:solidFill>
                  <a:prstClr val="black"/>
                </a:solidFill>
                <a:latin typeface="Agenda Regular" panose="02000603040000020004"/>
              </a:rPr>
              <a:t>Enhancements cannot be served as stand alone items.  </a:t>
            </a:r>
          </a:p>
          <a:p>
            <a:pPr algn="ctr" defTabSz="914400"/>
            <a:r>
              <a:rPr lang="en-US" sz="1050" dirty="0">
                <a:solidFill>
                  <a:prstClr val="black"/>
                </a:solidFill>
                <a:latin typeface="Agenda Regular" panose="02000603040000020004"/>
              </a:rPr>
              <a:t>Must be served in conjunction with a breakfast buffet</a:t>
            </a:r>
            <a:r>
              <a:rPr lang="en-US" sz="1050" dirty="0">
                <a:solidFill>
                  <a:prstClr val="black"/>
                </a:solidFill>
                <a:latin typeface="Agenda-Bold" panose="02000603040000020004"/>
              </a:rPr>
              <a:t>.</a:t>
            </a:r>
          </a:p>
        </p:txBody>
      </p:sp>
      <p:sp>
        <p:nvSpPr>
          <p:cNvPr id="20" name="Rectangle 19"/>
          <p:cNvSpPr/>
          <p:nvPr/>
        </p:nvSpPr>
        <p:spPr>
          <a:xfrm>
            <a:off x="679698" y="5438680"/>
            <a:ext cx="4009431" cy="338554"/>
          </a:xfrm>
          <a:prstGeom prst="rect">
            <a:avLst/>
          </a:prstGeom>
        </p:spPr>
        <p:txBody>
          <a:bodyPr wrap="none">
            <a:spAutoFit/>
          </a:bodyPr>
          <a:lstStyle/>
          <a:p>
            <a:pPr lvl="0" defTabSz="914400"/>
            <a:r>
              <a:rPr lang="en-US" sz="1600" b="1" dirty="0">
                <a:solidFill>
                  <a:srgbClr val="001450"/>
                </a:solidFill>
                <a:latin typeface="Agenda-Bold" panose="02000603040000020004" pitchFamily="2" charset="77"/>
              </a:rPr>
              <a:t>STEELE CUT OATMEAL  </a:t>
            </a:r>
            <a:r>
              <a:rPr lang="en-US" sz="1600" dirty="0">
                <a:solidFill>
                  <a:srgbClr val="001450"/>
                </a:solidFill>
                <a:latin typeface="Agenda Light" panose="02000603040000020004" pitchFamily="2" charset="77"/>
              </a:rPr>
              <a:t>|</a:t>
            </a:r>
            <a:r>
              <a:rPr lang="en-US" sz="1600" b="1" dirty="0">
                <a:solidFill>
                  <a:srgbClr val="001450"/>
                </a:solidFill>
                <a:latin typeface="Agenda-Bold" panose="02000603040000020004" pitchFamily="2" charset="77"/>
              </a:rPr>
              <a:t>   $ 8 </a:t>
            </a:r>
            <a:r>
              <a:rPr lang="en-US" sz="1200" dirty="0">
                <a:solidFill>
                  <a:srgbClr val="001450"/>
                </a:solidFill>
                <a:latin typeface="Agenda-Bold" panose="02000603040000020004" pitchFamily="2" charset="77"/>
              </a:rPr>
              <a:t>per guest</a:t>
            </a:r>
          </a:p>
        </p:txBody>
      </p:sp>
      <p:sp>
        <p:nvSpPr>
          <p:cNvPr id="21" name="Rectangle 20"/>
          <p:cNvSpPr/>
          <p:nvPr/>
        </p:nvSpPr>
        <p:spPr>
          <a:xfrm>
            <a:off x="658893" y="5718613"/>
            <a:ext cx="4794069" cy="292388"/>
          </a:xfrm>
          <a:prstGeom prst="rect">
            <a:avLst/>
          </a:prstGeom>
        </p:spPr>
        <p:txBody>
          <a:bodyPr wrap="none">
            <a:spAutoFit/>
          </a:bodyPr>
          <a:lstStyle/>
          <a:p>
            <a:pPr marL="252146" lvl="0" indent="-252146" defTabSz="914400">
              <a:spcAft>
                <a:spcPts val="353"/>
              </a:spcAft>
              <a:buFont typeface="Meiryo Bold"/>
              <a:buChar char="▸"/>
            </a:pPr>
            <a:r>
              <a:rPr lang="en-US" sz="1300" dirty="0">
                <a:solidFill>
                  <a:srgbClr val="545859">
                    <a:lumMod val="50000"/>
                  </a:srgbClr>
                </a:solidFill>
                <a:latin typeface="Agenda Regular" panose="02000603040000020004" pitchFamily="2" charset="77"/>
              </a:rPr>
              <a:t>Butter, brown sugar, roasted nuts, golden raisins and maple syrup</a:t>
            </a:r>
          </a:p>
        </p:txBody>
      </p:sp>
      <p:sp>
        <p:nvSpPr>
          <p:cNvPr id="22" name="Rectangle 21"/>
          <p:cNvSpPr/>
          <p:nvPr/>
        </p:nvSpPr>
        <p:spPr>
          <a:xfrm>
            <a:off x="654342" y="6039539"/>
            <a:ext cx="3725700" cy="338554"/>
          </a:xfrm>
          <a:prstGeom prst="rect">
            <a:avLst/>
          </a:prstGeom>
        </p:spPr>
        <p:txBody>
          <a:bodyPr wrap="none">
            <a:spAutoFit/>
          </a:bodyPr>
          <a:lstStyle/>
          <a:p>
            <a:pPr lvl="0" defTabSz="914400"/>
            <a:r>
              <a:rPr lang="en-US" sz="1600" b="1" dirty="0">
                <a:solidFill>
                  <a:srgbClr val="001450"/>
                </a:solidFill>
                <a:latin typeface="Agenda-Bold" panose="02000603040000020004" pitchFamily="2" charset="77"/>
              </a:rPr>
              <a:t>AVOCADO TOAST   </a:t>
            </a:r>
            <a:r>
              <a:rPr lang="en-US" sz="1600" dirty="0">
                <a:solidFill>
                  <a:srgbClr val="001450"/>
                </a:solidFill>
                <a:latin typeface="Agenda Light" panose="02000603040000020004" pitchFamily="2" charset="77"/>
              </a:rPr>
              <a:t>|</a:t>
            </a:r>
            <a:r>
              <a:rPr lang="en-US" sz="1600" b="1" dirty="0">
                <a:solidFill>
                  <a:srgbClr val="001450"/>
                </a:solidFill>
                <a:latin typeface="Agenda-Bold" panose="02000603040000020004" pitchFamily="2" charset="77"/>
              </a:rPr>
              <a:t>   $ 10 </a:t>
            </a:r>
            <a:r>
              <a:rPr lang="en-US" sz="1200" dirty="0">
                <a:solidFill>
                  <a:srgbClr val="001450"/>
                </a:solidFill>
                <a:latin typeface="Agenda-Bold" panose="02000603040000020004" pitchFamily="2" charset="77"/>
              </a:rPr>
              <a:t>per guest</a:t>
            </a:r>
          </a:p>
        </p:txBody>
      </p:sp>
      <p:sp>
        <p:nvSpPr>
          <p:cNvPr id="23" name="Rectangle 22"/>
          <p:cNvSpPr/>
          <p:nvPr/>
        </p:nvSpPr>
        <p:spPr>
          <a:xfrm>
            <a:off x="664165" y="6364984"/>
            <a:ext cx="7023660" cy="543739"/>
          </a:xfrm>
          <a:prstGeom prst="rect">
            <a:avLst/>
          </a:prstGeom>
        </p:spPr>
        <p:txBody>
          <a:bodyPr wrap="square">
            <a:spAutoFit/>
          </a:bodyPr>
          <a:lstStyle/>
          <a:p>
            <a:pPr marL="252146" lvl="0" indent="-252146" defTabSz="914400">
              <a:spcAft>
                <a:spcPts val="353"/>
              </a:spcAft>
              <a:buFont typeface="Meiryo Bold"/>
              <a:buChar char="▸"/>
            </a:pPr>
            <a:r>
              <a:rPr lang="en-US" sz="1300" dirty="0">
                <a:solidFill>
                  <a:srgbClr val="545859">
                    <a:lumMod val="50000"/>
                  </a:srgbClr>
                </a:solidFill>
                <a:latin typeface="Agenda Regular" panose="02000603040000020004" pitchFamily="2" charset="77"/>
              </a:rPr>
              <a:t>Grilled multigrain bread, avocado, roasted cherry tomatoes, microgreens, "everything" </a:t>
            </a:r>
          </a:p>
          <a:p>
            <a:pPr lvl="0" defTabSz="914400">
              <a:spcAft>
                <a:spcPts val="353"/>
              </a:spcAft>
            </a:pPr>
            <a:r>
              <a:rPr lang="en-US" sz="1300" dirty="0">
                <a:solidFill>
                  <a:srgbClr val="545859">
                    <a:lumMod val="50000"/>
                  </a:srgbClr>
                </a:solidFill>
                <a:latin typeface="Agenda Regular" panose="02000603040000020004" pitchFamily="2" charset="77"/>
              </a:rPr>
              <a:t>       bagel seasoning</a:t>
            </a:r>
          </a:p>
        </p:txBody>
      </p:sp>
      <p:sp>
        <p:nvSpPr>
          <p:cNvPr id="24" name="Rectangle 23"/>
          <p:cNvSpPr/>
          <p:nvPr/>
        </p:nvSpPr>
        <p:spPr>
          <a:xfrm>
            <a:off x="654342" y="6903320"/>
            <a:ext cx="4030270" cy="338554"/>
          </a:xfrm>
          <a:prstGeom prst="rect">
            <a:avLst/>
          </a:prstGeom>
        </p:spPr>
        <p:txBody>
          <a:bodyPr wrap="none">
            <a:spAutoFit/>
          </a:bodyPr>
          <a:lstStyle/>
          <a:p>
            <a:r>
              <a:rPr lang="en-US" sz="1600" b="1" dirty="0">
                <a:solidFill>
                  <a:srgbClr val="001450"/>
                </a:solidFill>
                <a:latin typeface="Agenda-Bold" panose="02000603040000020004" pitchFamily="2" charset="77"/>
              </a:rPr>
              <a:t>MIMOSA &amp; BELLINI BAR</a:t>
            </a:r>
            <a:r>
              <a:rPr lang="en-US" sz="1600" dirty="0">
                <a:solidFill>
                  <a:srgbClr val="001450"/>
                </a:solidFill>
                <a:latin typeface="Agenda-Bold" panose="02000603040000020004" pitchFamily="2" charset="77"/>
              </a:rPr>
              <a:t> | </a:t>
            </a:r>
            <a:r>
              <a:rPr lang="en-US" sz="1600" b="1" dirty="0">
                <a:solidFill>
                  <a:srgbClr val="001450"/>
                </a:solidFill>
                <a:latin typeface="Agenda-Bold" panose="02000603040000020004" pitchFamily="2" charset="77"/>
              </a:rPr>
              <a:t>$ 22 </a:t>
            </a:r>
            <a:r>
              <a:rPr lang="en-US" sz="1200" dirty="0">
                <a:solidFill>
                  <a:srgbClr val="001450"/>
                </a:solidFill>
                <a:latin typeface="Agenda-Bold" panose="02000603040000020004" pitchFamily="2" charset="77"/>
              </a:rPr>
              <a:t>per guest</a:t>
            </a:r>
            <a:endParaRPr lang="en-US" sz="1200" dirty="0">
              <a:latin typeface="Agenda-Bold" panose="02000603040000020004"/>
            </a:endParaRPr>
          </a:p>
        </p:txBody>
      </p:sp>
      <p:sp>
        <p:nvSpPr>
          <p:cNvPr id="25" name="Rectangle 24"/>
          <p:cNvSpPr/>
          <p:nvPr/>
        </p:nvSpPr>
        <p:spPr>
          <a:xfrm>
            <a:off x="654342" y="7154103"/>
            <a:ext cx="6524222" cy="292388"/>
          </a:xfrm>
          <a:prstGeom prst="rect">
            <a:avLst/>
          </a:prstGeom>
        </p:spPr>
        <p:txBody>
          <a:bodyPr wrap="none">
            <a:spAutoFit/>
          </a:bodyPr>
          <a:lstStyle/>
          <a:p>
            <a:pPr marL="252146" lvl="0" indent="-252146" defTabSz="914400">
              <a:spcAft>
                <a:spcPts val="353"/>
              </a:spcAft>
              <a:buFont typeface="Meiryo Bold"/>
              <a:buChar char="▸"/>
            </a:pPr>
            <a:r>
              <a:rPr lang="en-US" sz="1300" dirty="0">
                <a:solidFill>
                  <a:srgbClr val="545859">
                    <a:lumMod val="50000"/>
                  </a:srgbClr>
                </a:solidFill>
                <a:latin typeface="Agenda Regular" panose="02000603040000020004" pitchFamily="2" charset="77"/>
              </a:rPr>
              <a:t>Champagne, orange juice, cranberry juice, strawberry puree, mango puree, seasonal berries</a:t>
            </a:r>
          </a:p>
        </p:txBody>
      </p:sp>
    </p:spTree>
    <p:extLst>
      <p:ext uri="{BB962C8B-B14F-4D97-AF65-F5344CB8AC3E}">
        <p14:creationId xmlns:p14="http://schemas.microsoft.com/office/powerpoint/2010/main" val="3608369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5E4E4B-4C33-9F4F-8A0D-F4538E8BBF94}"/>
              </a:ext>
            </a:extLst>
          </p:cNvPr>
          <p:cNvSpPr txBox="1"/>
          <p:nvPr/>
        </p:nvSpPr>
        <p:spPr>
          <a:xfrm>
            <a:off x="4877621" y="988220"/>
            <a:ext cx="7538519" cy="679673"/>
          </a:xfrm>
          <a:prstGeom prst="rect">
            <a:avLst/>
          </a:prstGeom>
          <a:noFill/>
        </p:spPr>
        <p:txBody>
          <a:bodyPr wrap="square" rtlCol="0" anchor="ctr">
            <a:spAutoFit/>
          </a:bodyPr>
          <a:lstStyle/>
          <a:p>
            <a:pPr lvl="0" algn="ctr">
              <a:spcAft>
                <a:spcPts val="400"/>
              </a:spcAft>
            </a:pPr>
            <a:r>
              <a:rPr lang="en-US" sz="1050" dirty="0">
                <a:solidFill>
                  <a:srgbClr val="545859">
                    <a:lumMod val="50000"/>
                  </a:srgbClr>
                </a:solidFill>
                <a:latin typeface="Agenda Regular" panose="02000603040000020004" pitchFamily="2" charset="77"/>
              </a:rPr>
              <a:t>Plated Breakfasts require a minimum of 15 guests: Priced Per Person  </a:t>
            </a:r>
          </a:p>
          <a:p>
            <a:pPr lvl="0" algn="ctr">
              <a:spcAft>
                <a:spcPts val="400"/>
              </a:spcAft>
            </a:pPr>
            <a:r>
              <a:rPr lang="en-US" sz="1050" dirty="0">
                <a:solidFill>
                  <a:srgbClr val="545859">
                    <a:lumMod val="50000"/>
                  </a:srgbClr>
                </a:solidFill>
                <a:latin typeface="Agenda Regular" panose="02000603040000020004" pitchFamily="2" charset="77"/>
              </a:rPr>
              <a:t>Select up to (2) Entrées. Entrée counts due 5 days prior to your event </a:t>
            </a:r>
          </a:p>
          <a:p>
            <a:pPr lvl="0" algn="ctr">
              <a:spcAft>
                <a:spcPts val="400"/>
              </a:spcAft>
            </a:pPr>
            <a:r>
              <a:rPr lang="en-US" sz="1050" dirty="0">
                <a:solidFill>
                  <a:srgbClr val="545859">
                    <a:lumMod val="50000"/>
                  </a:srgbClr>
                </a:solidFill>
                <a:latin typeface="Agenda Regular" panose="02000603040000020004" pitchFamily="2" charset="77"/>
              </a:rPr>
              <a:t>All Plated Breakfasts Include:  Freshly Brewed Coffee, Assorted Tea, Chilled Orange Juice, Fresh Fruit Garnish</a:t>
            </a:r>
          </a:p>
        </p:txBody>
      </p:sp>
      <p:sp>
        <p:nvSpPr>
          <p:cNvPr id="3" name="TextBox 2">
            <a:extLst>
              <a:ext uri="{FF2B5EF4-FFF2-40B4-BE49-F238E27FC236}">
                <a16:creationId xmlns:a16="http://schemas.microsoft.com/office/drawing/2014/main" id="{252FC87C-0E95-944D-9E4C-5DBD0AF064E2}"/>
              </a:ext>
            </a:extLst>
          </p:cNvPr>
          <p:cNvSpPr txBox="1"/>
          <p:nvPr/>
        </p:nvSpPr>
        <p:spPr>
          <a:xfrm>
            <a:off x="4892304" y="221785"/>
            <a:ext cx="7538519" cy="292388"/>
          </a:xfrm>
          <a:prstGeom prst="rect">
            <a:avLst/>
          </a:prstGeom>
          <a:noFill/>
        </p:spPr>
        <p:txBody>
          <a:bodyPr wrap="square" rtlCol="0" anchor="ctr">
            <a:spAutoFit/>
          </a:bodyPr>
          <a:lstStyle/>
          <a:p>
            <a:pPr algn="ctr"/>
            <a:r>
              <a:rPr lang="en-US" sz="1300" spc="300">
                <a:solidFill>
                  <a:schemeClr val="tx1">
                    <a:lumMod val="50000"/>
                  </a:schemeClr>
                </a:solidFill>
                <a:latin typeface="Agenda-Medium" panose="02000603040000020004" pitchFamily="2" charset="77"/>
              </a:rPr>
              <a:t>BREAKFAST</a:t>
            </a:r>
          </a:p>
        </p:txBody>
      </p:sp>
      <p:cxnSp>
        <p:nvCxnSpPr>
          <p:cNvPr id="4" name="Straight Connector 3">
            <a:extLst>
              <a:ext uri="{FF2B5EF4-FFF2-40B4-BE49-F238E27FC236}">
                <a16:creationId xmlns:a16="http://schemas.microsoft.com/office/drawing/2014/main" id="{88ED4777-6923-0A4B-B480-D123B4DBF82F}"/>
              </a:ext>
            </a:extLst>
          </p:cNvPr>
          <p:cNvCxnSpPr>
            <a:cxnSpLocks/>
          </p:cNvCxnSpPr>
          <p:nvPr/>
        </p:nvCxnSpPr>
        <p:spPr>
          <a:xfrm>
            <a:off x="8035222" y="514173"/>
            <a:ext cx="122331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6F0DB60-FD8C-7343-82C5-6C6F3C126F19}"/>
              </a:ext>
            </a:extLst>
          </p:cNvPr>
          <p:cNvSpPr/>
          <p:nvPr/>
        </p:nvSpPr>
        <p:spPr>
          <a:xfrm>
            <a:off x="55656" y="221785"/>
            <a:ext cx="4302493" cy="777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E96883-6C4C-D045-85C9-1BAB3671C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960" y="865239"/>
            <a:ext cx="2905539" cy="2566219"/>
          </a:xfrm>
          <a:prstGeom prst="rect">
            <a:avLst/>
          </a:prstGeom>
        </p:spPr>
      </p:pic>
      <p:pic>
        <p:nvPicPr>
          <p:cNvPr id="9" name="Picture 8">
            <a:extLst>
              <a:ext uri="{FF2B5EF4-FFF2-40B4-BE49-F238E27FC236}">
                <a16:creationId xmlns:a16="http://schemas.microsoft.com/office/drawing/2014/main" id="{90796561-8304-434E-B727-9D0351A82F5A}"/>
              </a:ext>
            </a:extLst>
          </p:cNvPr>
          <p:cNvPicPr>
            <a:picLocks noChangeAspect="1"/>
          </p:cNvPicPr>
          <p:nvPr/>
        </p:nvPicPr>
        <p:blipFill>
          <a:blip r:embed="rId3"/>
          <a:srcRect/>
          <a:stretch/>
        </p:blipFill>
        <p:spPr>
          <a:xfrm>
            <a:off x="673960" y="4189667"/>
            <a:ext cx="2905539" cy="2905539"/>
          </a:xfrm>
          <a:prstGeom prst="rect">
            <a:avLst/>
          </a:prstGeom>
        </p:spPr>
      </p:pic>
      <p:sp>
        <p:nvSpPr>
          <p:cNvPr id="16" name="TextBox 15">
            <a:extLst>
              <a:ext uri="{FF2B5EF4-FFF2-40B4-BE49-F238E27FC236}">
                <a16:creationId xmlns:a16="http://schemas.microsoft.com/office/drawing/2014/main" id="{E474B340-0875-C84D-9416-B97E456C27FB}"/>
              </a:ext>
            </a:extLst>
          </p:cNvPr>
          <p:cNvSpPr txBox="1"/>
          <p:nvPr/>
        </p:nvSpPr>
        <p:spPr>
          <a:xfrm>
            <a:off x="4749549" y="1854663"/>
            <a:ext cx="3118227"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SUNRISE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$ 25 </a:t>
            </a:r>
            <a:r>
              <a:rPr lang="en-US" sz="1200" dirty="0">
                <a:solidFill>
                  <a:schemeClr val="accent3"/>
                </a:solidFill>
                <a:latin typeface="Agenda-Bold" panose="02000603040000020004" pitchFamily="2" charset="77"/>
              </a:rPr>
              <a:t>per guest</a:t>
            </a:r>
          </a:p>
        </p:txBody>
      </p:sp>
      <p:sp>
        <p:nvSpPr>
          <p:cNvPr id="17" name="TextBox 16">
            <a:extLst>
              <a:ext uri="{FF2B5EF4-FFF2-40B4-BE49-F238E27FC236}">
                <a16:creationId xmlns:a16="http://schemas.microsoft.com/office/drawing/2014/main" id="{08A8AED6-BE5D-D14E-978B-732F1F61B4EE}"/>
              </a:ext>
            </a:extLst>
          </p:cNvPr>
          <p:cNvSpPr txBox="1"/>
          <p:nvPr/>
        </p:nvSpPr>
        <p:spPr>
          <a:xfrm>
            <a:off x="4749549" y="2145753"/>
            <a:ext cx="3334598" cy="1482457"/>
          </a:xfrm>
          <a:prstGeom prst="rect">
            <a:avLst/>
          </a:prstGeom>
          <a:noFill/>
        </p:spPr>
        <p:txBody>
          <a:bodyPr wrap="square" numCol="1"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Biscuits or croissants </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Farm fresh scrambled eggs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Applewood smoked bacon OR chicken apple sausage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Roasted breakfast potatoes</a:t>
            </a:r>
          </a:p>
          <a:p>
            <a:pPr marL="285750" indent="-285750">
              <a:spcAft>
                <a:spcPts val="400"/>
              </a:spcAft>
              <a:buFont typeface="Meiryo Bold"/>
              <a:buChar char="▸"/>
            </a:pPr>
            <a:endParaRPr lang="en-US" sz="1200" dirty="0">
              <a:solidFill>
                <a:schemeClr val="tx1">
                  <a:lumMod val="50000"/>
                </a:schemeClr>
              </a:solidFill>
              <a:latin typeface="Agenda Regular" panose="02000603040000020004" pitchFamily="2" charset="77"/>
            </a:endParaRPr>
          </a:p>
        </p:txBody>
      </p:sp>
      <p:sp>
        <p:nvSpPr>
          <p:cNvPr id="18" name="TextBox 17">
            <a:extLst>
              <a:ext uri="{FF2B5EF4-FFF2-40B4-BE49-F238E27FC236}">
                <a16:creationId xmlns:a16="http://schemas.microsoft.com/office/drawing/2014/main" id="{B7D0CDDA-C091-3B40-A252-D2ABBF82E3EE}"/>
              </a:ext>
            </a:extLst>
          </p:cNvPr>
          <p:cNvSpPr txBox="1"/>
          <p:nvPr/>
        </p:nvSpPr>
        <p:spPr>
          <a:xfrm>
            <a:off x="4749549" y="3581668"/>
            <a:ext cx="3459728"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EGGS BENEDICT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$ 28 </a:t>
            </a:r>
            <a:r>
              <a:rPr lang="en-US" sz="1200" dirty="0">
                <a:solidFill>
                  <a:schemeClr val="accent3"/>
                </a:solidFill>
                <a:latin typeface="Agenda-Bold" panose="02000603040000020004" pitchFamily="2" charset="77"/>
              </a:rPr>
              <a:t>per guest</a:t>
            </a:r>
          </a:p>
        </p:txBody>
      </p:sp>
      <p:sp>
        <p:nvSpPr>
          <p:cNvPr id="19" name="TextBox 18">
            <a:extLst>
              <a:ext uri="{FF2B5EF4-FFF2-40B4-BE49-F238E27FC236}">
                <a16:creationId xmlns:a16="http://schemas.microsoft.com/office/drawing/2014/main" id="{3553A445-ED2F-5641-B63E-F053B81B7F79}"/>
              </a:ext>
            </a:extLst>
          </p:cNvPr>
          <p:cNvSpPr txBox="1"/>
          <p:nvPr/>
        </p:nvSpPr>
        <p:spPr>
          <a:xfrm>
            <a:off x="4753706" y="3920222"/>
            <a:ext cx="3334598" cy="743793"/>
          </a:xfrm>
          <a:prstGeom prst="rect">
            <a:avLst/>
          </a:prstGeom>
          <a:noFill/>
        </p:spPr>
        <p:txBody>
          <a:bodyPr wrap="square" numCol="1"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Poached eggs, Canadian bacon, English muffin, hollandaise sauce</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Roasted breakfast potatoes</a:t>
            </a:r>
          </a:p>
        </p:txBody>
      </p:sp>
      <p:sp>
        <p:nvSpPr>
          <p:cNvPr id="22" name="TextBox 21">
            <a:extLst>
              <a:ext uri="{FF2B5EF4-FFF2-40B4-BE49-F238E27FC236}">
                <a16:creationId xmlns:a16="http://schemas.microsoft.com/office/drawing/2014/main" id="{00F166DA-D506-1A46-BBF9-AF28C097042D}"/>
              </a:ext>
            </a:extLst>
          </p:cNvPr>
          <p:cNvSpPr txBox="1"/>
          <p:nvPr/>
        </p:nvSpPr>
        <p:spPr>
          <a:xfrm>
            <a:off x="8807141" y="3232112"/>
            <a:ext cx="4000399"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AVOCADO TOAST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$ 25 </a:t>
            </a:r>
            <a:r>
              <a:rPr kumimoji="0" lang="en-US" sz="1200" b="0" i="0" u="none" strike="noStrike" kern="1200" cap="none" spc="0" normalizeH="0" baseline="0" noProof="0" dirty="0">
                <a:ln>
                  <a:noFill/>
                </a:ln>
                <a:solidFill>
                  <a:schemeClr val="accent3"/>
                </a:solidFill>
                <a:effectLst/>
                <a:uLnTx/>
                <a:uFillTx/>
                <a:latin typeface="Agenda-Bold" panose="02000603040000020004" pitchFamily="2" charset="77"/>
                <a:ea typeface="+mn-ea"/>
                <a:cs typeface="+mn-cs"/>
              </a:rPr>
              <a:t>per guest</a:t>
            </a:r>
            <a:endParaRPr lang="en-US" sz="1600" dirty="0">
              <a:solidFill>
                <a:schemeClr val="accent3"/>
              </a:solidFill>
              <a:latin typeface="Agenda-Bold" panose="02000603040000020004" pitchFamily="2" charset="77"/>
            </a:endParaRPr>
          </a:p>
        </p:txBody>
      </p:sp>
      <p:sp>
        <p:nvSpPr>
          <p:cNvPr id="23" name="TextBox 22">
            <a:extLst>
              <a:ext uri="{FF2B5EF4-FFF2-40B4-BE49-F238E27FC236}">
                <a16:creationId xmlns:a16="http://schemas.microsoft.com/office/drawing/2014/main" id="{923E8464-0855-7B4E-A79C-23AAA0AEB284}"/>
              </a:ext>
            </a:extLst>
          </p:cNvPr>
          <p:cNvSpPr txBox="1"/>
          <p:nvPr/>
        </p:nvSpPr>
        <p:spPr>
          <a:xfrm>
            <a:off x="8806574" y="3545486"/>
            <a:ext cx="3334598" cy="1646605"/>
          </a:xfrm>
          <a:prstGeom prst="rect">
            <a:avLst/>
          </a:prstGeom>
          <a:noFill/>
        </p:spPr>
        <p:txBody>
          <a:bodyPr wrap="square" numCol="1"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Grilled multigrain bread, smashed avocado, roasted cherry tomatoes, microgreens, "everything" bagel seasoning, fried eggs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Roasted breakfast potatoes</a:t>
            </a:r>
          </a:p>
          <a:p>
            <a:pPr>
              <a:spcAft>
                <a:spcPts val="400"/>
              </a:spcAft>
            </a:pPr>
            <a:endParaRPr lang="en-US" sz="1300" dirty="0">
              <a:solidFill>
                <a:schemeClr val="tx1">
                  <a:lumMod val="50000"/>
                </a:schemeClr>
              </a:solidFill>
              <a:latin typeface="Agenda Regular" panose="02000603040000020004" pitchFamily="2" charset="77"/>
            </a:endParaRPr>
          </a:p>
          <a:p>
            <a:pPr marL="285750" indent="-285750">
              <a:spcAft>
                <a:spcPts val="400"/>
              </a:spcAft>
              <a:buFont typeface="Meiryo Bold"/>
              <a:buChar char="▸"/>
            </a:pPr>
            <a:endParaRPr lang="en-US" sz="1300" dirty="0">
              <a:solidFill>
                <a:schemeClr val="tx1">
                  <a:lumMod val="50000"/>
                </a:schemeClr>
              </a:solidFill>
              <a:latin typeface="Agenda Regular" panose="02000603040000020004" pitchFamily="2" charset="77"/>
            </a:endParaRPr>
          </a:p>
        </p:txBody>
      </p:sp>
      <p:sp>
        <p:nvSpPr>
          <p:cNvPr id="26" name="TextBox 25">
            <a:extLst>
              <a:ext uri="{FF2B5EF4-FFF2-40B4-BE49-F238E27FC236}">
                <a16:creationId xmlns:a16="http://schemas.microsoft.com/office/drawing/2014/main" id="{7D9ACC24-EEBF-144D-9631-7E12E10E1B4B}"/>
              </a:ext>
            </a:extLst>
          </p:cNvPr>
          <p:cNvSpPr txBox="1"/>
          <p:nvPr/>
        </p:nvSpPr>
        <p:spPr>
          <a:xfrm>
            <a:off x="4749549" y="4888851"/>
            <a:ext cx="4327928"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EGGWHITE POWER BOWL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$ 28 </a:t>
            </a:r>
            <a:r>
              <a:rPr lang="en-US" sz="1200" dirty="0">
                <a:solidFill>
                  <a:schemeClr val="accent3"/>
                </a:solidFill>
                <a:latin typeface="Agenda-Bold" panose="02000603040000020004" pitchFamily="2" charset="77"/>
              </a:rPr>
              <a:t>per guest</a:t>
            </a:r>
          </a:p>
        </p:txBody>
      </p:sp>
      <p:sp>
        <p:nvSpPr>
          <p:cNvPr id="27" name="TextBox 26">
            <a:extLst>
              <a:ext uri="{FF2B5EF4-FFF2-40B4-BE49-F238E27FC236}">
                <a16:creationId xmlns:a16="http://schemas.microsoft.com/office/drawing/2014/main" id="{6E1FF825-B76B-514C-8667-D0CCEF72A254}"/>
              </a:ext>
            </a:extLst>
          </p:cNvPr>
          <p:cNvSpPr txBox="1"/>
          <p:nvPr/>
        </p:nvSpPr>
        <p:spPr>
          <a:xfrm>
            <a:off x="4733500" y="5225434"/>
            <a:ext cx="3334598" cy="743793"/>
          </a:xfrm>
          <a:prstGeom prst="rect">
            <a:avLst/>
          </a:prstGeom>
          <a:noFill/>
        </p:spPr>
        <p:txBody>
          <a:bodyPr wrap="square" numCol="1"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Quinoa, spinach, scrambled egg whites, feta, roasted cherry tomatoes, avocado,</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Multigrain toast</a:t>
            </a:r>
            <a:endParaRPr lang="en-US" sz="1200" dirty="0">
              <a:solidFill>
                <a:schemeClr val="tx1">
                  <a:lumMod val="50000"/>
                </a:schemeClr>
              </a:solidFill>
              <a:latin typeface="Agenda Regular" panose="02000603040000020004" pitchFamily="2" charset="77"/>
            </a:endParaRPr>
          </a:p>
        </p:txBody>
      </p:sp>
      <p:sp>
        <p:nvSpPr>
          <p:cNvPr id="6" name="Slide Number Placeholder 5">
            <a:extLst>
              <a:ext uri="{FF2B5EF4-FFF2-40B4-BE49-F238E27FC236}">
                <a16:creationId xmlns:a16="http://schemas.microsoft.com/office/drawing/2014/main" id="{D368D9FE-00E9-4A4C-A6B5-A5FCF9E86F98}"/>
              </a:ext>
            </a:extLst>
          </p:cNvPr>
          <p:cNvSpPr>
            <a:spLocks noGrp="1"/>
          </p:cNvSpPr>
          <p:nvPr>
            <p:ph type="sldNum" sz="quarter" idx="12"/>
          </p:nvPr>
        </p:nvSpPr>
        <p:spPr/>
        <p:txBody>
          <a:bodyPr/>
          <a:lstStyle/>
          <a:p>
            <a:fld id="{259BA683-ED57-A245-A1B0-0A2DEED8498B}" type="slidenum">
              <a:rPr lang="en-US" smtClean="0"/>
              <a:t>6</a:t>
            </a:fld>
            <a:endParaRPr lang="en-US"/>
          </a:p>
        </p:txBody>
      </p:sp>
      <p:sp>
        <p:nvSpPr>
          <p:cNvPr id="10" name="Rectangle 9"/>
          <p:cNvSpPr/>
          <p:nvPr/>
        </p:nvSpPr>
        <p:spPr>
          <a:xfrm>
            <a:off x="8806574" y="1886046"/>
            <a:ext cx="3877985" cy="338554"/>
          </a:xfrm>
          <a:prstGeom prst="rect">
            <a:avLst/>
          </a:prstGeom>
        </p:spPr>
        <p:txBody>
          <a:bodyPr wrap="none">
            <a:spAutoFit/>
          </a:bodyPr>
          <a:lstStyle/>
          <a:p>
            <a:r>
              <a:rPr lang="en-US" sz="1600" b="1" dirty="0">
                <a:solidFill>
                  <a:schemeClr val="accent3"/>
                </a:solidFill>
                <a:latin typeface="Agenda-Bold" panose="02000603040000020004" pitchFamily="2" charset="77"/>
              </a:rPr>
              <a:t>BREAKFAST BURRITO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$ 23 </a:t>
            </a:r>
            <a:r>
              <a:rPr lang="en-US" sz="1200" dirty="0">
                <a:solidFill>
                  <a:schemeClr val="accent3"/>
                </a:solidFill>
                <a:latin typeface="Agenda-Bold" panose="02000603040000020004" pitchFamily="2" charset="77"/>
              </a:rPr>
              <a:t>per guest</a:t>
            </a:r>
          </a:p>
        </p:txBody>
      </p:sp>
      <p:sp>
        <p:nvSpPr>
          <p:cNvPr id="13" name="Rectangle 12"/>
          <p:cNvSpPr/>
          <p:nvPr/>
        </p:nvSpPr>
        <p:spPr>
          <a:xfrm>
            <a:off x="8792458" y="2208036"/>
            <a:ext cx="3623682" cy="1046440"/>
          </a:xfrm>
          <a:prstGeom prst="rect">
            <a:avLst/>
          </a:prstGeom>
        </p:spPr>
        <p:txBody>
          <a:bodyPr wrap="square">
            <a:spAutoFit/>
          </a:bodyPr>
          <a:lstStyle/>
          <a:p>
            <a:pPr marL="285750" lvl="0" indent="-285750">
              <a:spcAft>
                <a:spcPts val="400"/>
              </a:spcAft>
              <a:buFont typeface="Meiryo Bold"/>
              <a:buChar char="▸"/>
            </a:pPr>
            <a:r>
              <a:rPr lang="en-US" sz="1300" dirty="0">
                <a:solidFill>
                  <a:srgbClr val="545859">
                    <a:lumMod val="50000"/>
                  </a:srgbClr>
                </a:solidFill>
                <a:latin typeface="Agenda Regular" panose="02000603040000020004" pitchFamily="2" charset="77"/>
              </a:rPr>
              <a:t>Scrambled eggs, Applewood smoked bacon, </a:t>
            </a:r>
          </a:p>
          <a:p>
            <a:pPr lvl="0">
              <a:spcAft>
                <a:spcPts val="400"/>
              </a:spcAft>
            </a:pPr>
            <a:r>
              <a:rPr lang="en-US" sz="1300" dirty="0">
                <a:solidFill>
                  <a:srgbClr val="545859">
                    <a:lumMod val="50000"/>
                  </a:srgbClr>
                </a:solidFill>
                <a:latin typeface="Agenda Regular" panose="02000603040000020004" pitchFamily="2" charset="77"/>
              </a:rPr>
              <a:t>       pork sausage or chorizo, hash browns, </a:t>
            </a:r>
          </a:p>
          <a:p>
            <a:pPr lvl="0">
              <a:spcAft>
                <a:spcPts val="400"/>
              </a:spcAft>
            </a:pPr>
            <a:r>
              <a:rPr lang="en-US" sz="1300" dirty="0">
                <a:solidFill>
                  <a:srgbClr val="545859">
                    <a:lumMod val="50000"/>
                  </a:srgbClr>
                </a:solidFill>
                <a:latin typeface="Agenda Regular" panose="02000603040000020004" pitchFamily="2" charset="77"/>
              </a:rPr>
              <a:t>       cheddar &amp; jack cheese, salsa</a:t>
            </a:r>
          </a:p>
          <a:p>
            <a:pPr lvl="0">
              <a:spcAft>
                <a:spcPts val="400"/>
              </a:spcAft>
            </a:pPr>
            <a:endParaRPr lang="en-US" sz="1300" dirty="0">
              <a:solidFill>
                <a:srgbClr val="545859">
                  <a:lumMod val="50000"/>
                </a:srgbClr>
              </a:solidFill>
              <a:latin typeface="Agenda Regular" panose="02000603040000020004" pitchFamily="2" charset="77"/>
            </a:endParaRPr>
          </a:p>
        </p:txBody>
      </p:sp>
      <p:pic>
        <p:nvPicPr>
          <p:cNvPr id="30" name="Picture 29" descr="A picture containing food, dish, indoor, sushi&#10;&#10;Description automatically generated">
            <a:extLst>
              <a:ext uri="{FF2B5EF4-FFF2-40B4-BE49-F238E27FC236}">
                <a16:creationId xmlns:a16="http://schemas.microsoft.com/office/drawing/2014/main" id="{28A9FA98-6319-0145-9518-5905C79DD7BE}"/>
              </a:ext>
            </a:extLst>
          </p:cNvPr>
          <p:cNvPicPr>
            <a:picLocks noChangeAspect="1"/>
          </p:cNvPicPr>
          <p:nvPr/>
        </p:nvPicPr>
        <p:blipFill>
          <a:blip r:embed="rId4"/>
          <a:stretch>
            <a:fillRect/>
          </a:stretch>
        </p:blipFill>
        <p:spPr>
          <a:xfrm>
            <a:off x="624263" y="4165482"/>
            <a:ext cx="2955236" cy="2955236"/>
          </a:xfrm>
          <a:prstGeom prst="rect">
            <a:avLst/>
          </a:prstGeom>
        </p:spPr>
      </p:pic>
      <p:sp>
        <p:nvSpPr>
          <p:cNvPr id="8" name="Rectangle 7"/>
          <p:cNvSpPr/>
          <p:nvPr/>
        </p:nvSpPr>
        <p:spPr>
          <a:xfrm>
            <a:off x="7691072" y="516317"/>
            <a:ext cx="1940981" cy="584775"/>
          </a:xfrm>
          <a:prstGeom prst="rect">
            <a:avLst/>
          </a:prstGeom>
        </p:spPr>
        <p:txBody>
          <a:bodyPr wrap="none">
            <a:spAutoFit/>
          </a:bodyPr>
          <a:lstStyle/>
          <a:p>
            <a:pPr lvl="0" algn="ctr"/>
            <a:r>
              <a:rPr lang="en-US" sz="3200" spc="300" dirty="0">
                <a:solidFill>
                  <a:srgbClr val="545859">
                    <a:lumMod val="50000"/>
                  </a:srgbClr>
                </a:solidFill>
                <a:latin typeface="Agenda Light" panose="02000603040000020004" pitchFamily="2" charset="77"/>
              </a:rPr>
              <a:t>PLATED</a:t>
            </a:r>
          </a:p>
        </p:txBody>
      </p:sp>
      <p:sp>
        <p:nvSpPr>
          <p:cNvPr id="11" name="Rectangle 10"/>
          <p:cNvSpPr/>
          <p:nvPr/>
        </p:nvSpPr>
        <p:spPr>
          <a:xfrm>
            <a:off x="4609203" y="7500104"/>
            <a:ext cx="8075356" cy="223138"/>
          </a:xfrm>
          <a:prstGeom prst="rect">
            <a:avLst/>
          </a:prstGeom>
        </p:spPr>
        <p:txBody>
          <a:bodyPr wrap="square">
            <a:spAutoFit/>
          </a:bodyPr>
          <a:lstStyle/>
          <a:p>
            <a:r>
              <a:rPr lang="en-US" sz="850" dirty="0">
                <a:solidFill>
                  <a:srgbClr val="545859"/>
                </a:solidFill>
                <a:latin typeface="Agenda Regular" panose="02000603040000020004"/>
              </a:rPr>
              <a:t>All pricing is per person, a 21% taxable service charge and 9.5% sales tax will apply to all food and non-liquor beverage. Pricing ,sales tax and service charge are subject to change</a:t>
            </a:r>
            <a:endParaRPr lang="en-US" dirty="0"/>
          </a:p>
        </p:txBody>
      </p:sp>
    </p:spTree>
    <p:extLst>
      <p:ext uri="{BB962C8B-B14F-4D97-AF65-F5344CB8AC3E}">
        <p14:creationId xmlns:p14="http://schemas.microsoft.com/office/powerpoint/2010/main" val="199544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 food, indoor, plate&#10;&#10;Description automatically generated">
            <a:extLst>
              <a:ext uri="{FF2B5EF4-FFF2-40B4-BE49-F238E27FC236}">
                <a16:creationId xmlns:a16="http://schemas.microsoft.com/office/drawing/2014/main" id="{3E906568-23DF-6846-BB10-C8D7533C9E91}"/>
              </a:ext>
            </a:extLst>
          </p:cNvPr>
          <p:cNvPicPr>
            <a:picLocks noChangeAspect="1"/>
          </p:cNvPicPr>
          <p:nvPr/>
        </p:nvPicPr>
        <p:blipFill>
          <a:blip r:embed="rId2"/>
          <a:stretch>
            <a:fillRect/>
          </a:stretch>
        </p:blipFill>
        <p:spPr>
          <a:xfrm>
            <a:off x="23446" y="0"/>
            <a:ext cx="12754708" cy="7772400"/>
          </a:xfrm>
          <a:prstGeom prst="rect">
            <a:avLst/>
          </a:prstGeom>
        </p:spPr>
      </p:pic>
      <p:sp>
        <p:nvSpPr>
          <p:cNvPr id="3" name="TextBox 2">
            <a:extLst>
              <a:ext uri="{FF2B5EF4-FFF2-40B4-BE49-F238E27FC236}">
                <a16:creationId xmlns:a16="http://schemas.microsoft.com/office/drawing/2014/main" id="{44AF9244-F133-C54C-A604-80100A7489C5}"/>
              </a:ext>
            </a:extLst>
          </p:cNvPr>
          <p:cNvSpPr txBox="1"/>
          <p:nvPr/>
        </p:nvSpPr>
        <p:spPr>
          <a:xfrm>
            <a:off x="2262662" y="1234586"/>
            <a:ext cx="8273715" cy="584775"/>
          </a:xfrm>
          <a:prstGeom prst="rect">
            <a:avLst/>
          </a:prstGeom>
          <a:noFill/>
        </p:spPr>
        <p:txBody>
          <a:bodyPr wrap="square" rtlCol="0" anchor="ctr">
            <a:spAutoFit/>
          </a:bodyPr>
          <a:lstStyle/>
          <a:p>
            <a:pPr algn="ctr"/>
            <a:r>
              <a:rPr lang="en-US" sz="3200" spc="300" dirty="0">
                <a:solidFill>
                  <a:schemeClr val="bg1"/>
                </a:solidFill>
                <a:latin typeface="Agenda Light" panose="02000603040000020004" pitchFamily="2" charset="77"/>
              </a:rPr>
              <a:t>MEETINGS, BREAKS &amp; BOX IT UP</a:t>
            </a:r>
          </a:p>
        </p:txBody>
      </p:sp>
      <p:sp>
        <p:nvSpPr>
          <p:cNvPr id="4" name="TextBox 3">
            <a:extLst>
              <a:ext uri="{FF2B5EF4-FFF2-40B4-BE49-F238E27FC236}">
                <a16:creationId xmlns:a16="http://schemas.microsoft.com/office/drawing/2014/main" id="{871BAD77-73D1-0842-A0DE-62D8EE4AABE7}"/>
              </a:ext>
            </a:extLst>
          </p:cNvPr>
          <p:cNvSpPr txBox="1"/>
          <p:nvPr/>
        </p:nvSpPr>
        <p:spPr>
          <a:xfrm>
            <a:off x="2631540" y="771181"/>
            <a:ext cx="7538519" cy="276999"/>
          </a:xfrm>
          <a:prstGeom prst="rect">
            <a:avLst/>
          </a:prstGeom>
          <a:noFill/>
        </p:spPr>
        <p:txBody>
          <a:bodyPr wrap="square" rtlCol="0" anchor="ctr">
            <a:spAutoFit/>
          </a:bodyPr>
          <a:lstStyle/>
          <a:p>
            <a:pPr algn="ctr"/>
            <a:r>
              <a:rPr lang="en-US" sz="1200" spc="300">
                <a:solidFill>
                  <a:schemeClr val="bg1"/>
                </a:solidFill>
                <a:latin typeface="Agenda-Medium" panose="02000603040000020004" pitchFamily="2" charset="77"/>
              </a:rPr>
              <a:t>CATERING AT CROWNE PLAZA</a:t>
            </a:r>
          </a:p>
        </p:txBody>
      </p:sp>
      <p:cxnSp>
        <p:nvCxnSpPr>
          <p:cNvPr id="5" name="Straight Connector 4">
            <a:extLst>
              <a:ext uri="{FF2B5EF4-FFF2-40B4-BE49-F238E27FC236}">
                <a16:creationId xmlns:a16="http://schemas.microsoft.com/office/drawing/2014/main" id="{66B78A6B-77B3-594F-B4BB-9AF13AC5B313}"/>
              </a:ext>
            </a:extLst>
          </p:cNvPr>
          <p:cNvCxnSpPr/>
          <p:nvPr/>
        </p:nvCxnSpPr>
        <p:spPr>
          <a:xfrm>
            <a:off x="4950647" y="1042297"/>
            <a:ext cx="28977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347AD2D-9711-486A-98D8-C738D62CCBAC}"/>
              </a:ext>
            </a:extLst>
          </p:cNvPr>
          <p:cNvSpPr>
            <a:spLocks noGrp="1"/>
          </p:cNvSpPr>
          <p:nvPr>
            <p:ph type="sldNum" sz="quarter" idx="12"/>
          </p:nvPr>
        </p:nvSpPr>
        <p:spPr/>
        <p:txBody>
          <a:bodyPr/>
          <a:lstStyle/>
          <a:p>
            <a:fld id="{259BA683-ED57-A245-A1B0-0A2DEED8498B}" type="slidenum">
              <a:rPr lang="en-US" smtClean="0"/>
              <a:t>7</a:t>
            </a:fld>
            <a:endParaRPr lang="en-US"/>
          </a:p>
        </p:txBody>
      </p:sp>
    </p:spTree>
    <p:extLst>
      <p:ext uri="{BB962C8B-B14F-4D97-AF65-F5344CB8AC3E}">
        <p14:creationId xmlns:p14="http://schemas.microsoft.com/office/powerpoint/2010/main" val="1837005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13B6B-0664-2148-920E-3364C3FE78DB}"/>
              </a:ext>
            </a:extLst>
          </p:cNvPr>
          <p:cNvPicPr>
            <a:picLocks noChangeAspect="1"/>
          </p:cNvPicPr>
          <p:nvPr/>
        </p:nvPicPr>
        <p:blipFill>
          <a:blip r:embed="rId2"/>
          <a:srcRect/>
          <a:stretch/>
        </p:blipFill>
        <p:spPr>
          <a:xfrm>
            <a:off x="0" y="3145410"/>
            <a:ext cx="4626990" cy="4626990"/>
          </a:xfrm>
          <a:prstGeom prst="rect">
            <a:avLst/>
          </a:prstGeom>
        </p:spPr>
      </p:pic>
      <p:pic>
        <p:nvPicPr>
          <p:cNvPr id="4" name="Picture 3">
            <a:extLst>
              <a:ext uri="{FF2B5EF4-FFF2-40B4-BE49-F238E27FC236}">
                <a16:creationId xmlns:a16="http://schemas.microsoft.com/office/drawing/2014/main" id="{B2E5FAC0-4FBA-2F4D-BD51-57D001B14AE9}"/>
              </a:ext>
            </a:extLst>
          </p:cNvPr>
          <p:cNvPicPr>
            <a:picLocks noChangeAspect="1"/>
          </p:cNvPicPr>
          <p:nvPr/>
        </p:nvPicPr>
        <p:blipFill>
          <a:blip r:embed="rId3"/>
          <a:srcRect/>
          <a:stretch/>
        </p:blipFill>
        <p:spPr>
          <a:xfrm>
            <a:off x="0" y="0"/>
            <a:ext cx="2955236" cy="2955236"/>
          </a:xfrm>
          <a:prstGeom prst="rect">
            <a:avLst/>
          </a:prstGeom>
        </p:spPr>
      </p:pic>
      <p:pic>
        <p:nvPicPr>
          <p:cNvPr id="5" name="Picture 4">
            <a:extLst>
              <a:ext uri="{FF2B5EF4-FFF2-40B4-BE49-F238E27FC236}">
                <a16:creationId xmlns:a16="http://schemas.microsoft.com/office/drawing/2014/main" id="{579C6A55-80D2-4944-9DBF-B5657BFDC1EB}"/>
              </a:ext>
            </a:extLst>
          </p:cNvPr>
          <p:cNvPicPr>
            <a:picLocks noChangeAspect="1"/>
          </p:cNvPicPr>
          <p:nvPr/>
        </p:nvPicPr>
        <p:blipFill>
          <a:blip r:embed="rId4"/>
          <a:srcRect/>
          <a:stretch/>
        </p:blipFill>
        <p:spPr>
          <a:xfrm>
            <a:off x="3128772" y="7492"/>
            <a:ext cx="1498218" cy="2940252"/>
          </a:xfrm>
          <a:prstGeom prst="rect">
            <a:avLst/>
          </a:prstGeom>
        </p:spPr>
      </p:pic>
      <p:sp>
        <p:nvSpPr>
          <p:cNvPr id="6" name="TextBox 5">
            <a:extLst>
              <a:ext uri="{FF2B5EF4-FFF2-40B4-BE49-F238E27FC236}">
                <a16:creationId xmlns:a16="http://schemas.microsoft.com/office/drawing/2014/main" id="{4F367734-A526-0B4F-8326-7704FC6DB144}"/>
              </a:ext>
            </a:extLst>
          </p:cNvPr>
          <p:cNvSpPr txBox="1"/>
          <p:nvPr/>
        </p:nvSpPr>
        <p:spPr>
          <a:xfrm>
            <a:off x="5033397" y="641632"/>
            <a:ext cx="7538519" cy="584775"/>
          </a:xfrm>
          <a:prstGeom prst="rect">
            <a:avLst/>
          </a:prstGeom>
          <a:noFill/>
        </p:spPr>
        <p:txBody>
          <a:bodyPr wrap="square" rtlCol="0" anchor="ctr">
            <a:spAutoFit/>
          </a:bodyPr>
          <a:lstStyle/>
          <a:p>
            <a:pPr algn="ctr"/>
            <a:r>
              <a:rPr lang="en-US" sz="3200" spc="300" dirty="0">
                <a:solidFill>
                  <a:schemeClr val="tx1">
                    <a:lumMod val="50000"/>
                  </a:schemeClr>
                </a:solidFill>
                <a:latin typeface="Agenda Light" panose="02000603040000020004" pitchFamily="2" charset="77"/>
              </a:rPr>
              <a:t>ALL DAY MEETING PACKAGE</a:t>
            </a:r>
          </a:p>
        </p:txBody>
      </p:sp>
      <p:sp>
        <p:nvSpPr>
          <p:cNvPr id="7" name="TextBox 6">
            <a:extLst>
              <a:ext uri="{FF2B5EF4-FFF2-40B4-BE49-F238E27FC236}">
                <a16:creationId xmlns:a16="http://schemas.microsoft.com/office/drawing/2014/main" id="{D5244346-294B-D243-91E9-7FC389EDE7DC}"/>
              </a:ext>
            </a:extLst>
          </p:cNvPr>
          <p:cNvSpPr txBox="1"/>
          <p:nvPr/>
        </p:nvSpPr>
        <p:spPr>
          <a:xfrm>
            <a:off x="5033397" y="398384"/>
            <a:ext cx="7538519" cy="292388"/>
          </a:xfrm>
          <a:prstGeom prst="rect">
            <a:avLst/>
          </a:prstGeom>
          <a:noFill/>
        </p:spPr>
        <p:txBody>
          <a:bodyPr wrap="square" rtlCol="0" anchor="ctr">
            <a:spAutoFit/>
          </a:bodyPr>
          <a:lstStyle/>
          <a:p>
            <a:pPr algn="ctr"/>
            <a:r>
              <a:rPr lang="en-US" sz="1300" spc="300" dirty="0">
                <a:solidFill>
                  <a:schemeClr val="tx1">
                    <a:lumMod val="50000"/>
                  </a:schemeClr>
                </a:solidFill>
                <a:latin typeface="Agenda-Medium" panose="02000603040000020004" pitchFamily="2" charset="77"/>
              </a:rPr>
              <a:t>MEETINGS</a:t>
            </a:r>
          </a:p>
        </p:txBody>
      </p:sp>
      <p:cxnSp>
        <p:nvCxnSpPr>
          <p:cNvPr id="8" name="Straight Connector 7">
            <a:extLst>
              <a:ext uri="{FF2B5EF4-FFF2-40B4-BE49-F238E27FC236}">
                <a16:creationId xmlns:a16="http://schemas.microsoft.com/office/drawing/2014/main" id="{A2F66C7A-D32A-6747-BF00-79AFC1BF276F}"/>
              </a:ext>
            </a:extLst>
          </p:cNvPr>
          <p:cNvCxnSpPr>
            <a:cxnSpLocks/>
          </p:cNvCxnSpPr>
          <p:nvPr/>
        </p:nvCxnSpPr>
        <p:spPr>
          <a:xfrm>
            <a:off x="8157608" y="677194"/>
            <a:ext cx="1223319" cy="0"/>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0CA29E-4624-024B-B01E-F4D3DF72E997}"/>
              </a:ext>
            </a:extLst>
          </p:cNvPr>
          <p:cNvSpPr txBox="1"/>
          <p:nvPr/>
        </p:nvSpPr>
        <p:spPr>
          <a:xfrm>
            <a:off x="5299174" y="1518932"/>
            <a:ext cx="4999354"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$ 95 </a:t>
            </a:r>
            <a:r>
              <a:rPr lang="en-US" sz="1200" dirty="0">
                <a:solidFill>
                  <a:schemeClr val="accent3"/>
                </a:solidFill>
                <a:latin typeface="Agenda-Bold" panose="02000603040000020004" pitchFamily="2" charset="77"/>
              </a:rPr>
              <a:t>per guest</a:t>
            </a:r>
          </a:p>
        </p:txBody>
      </p:sp>
      <p:sp>
        <p:nvSpPr>
          <p:cNvPr id="2" name="Slide Number Placeholder 1">
            <a:extLst>
              <a:ext uri="{FF2B5EF4-FFF2-40B4-BE49-F238E27FC236}">
                <a16:creationId xmlns:a16="http://schemas.microsoft.com/office/drawing/2014/main" id="{AFA78D1D-9B46-43BC-AC21-E0F18C17269F}"/>
              </a:ext>
            </a:extLst>
          </p:cNvPr>
          <p:cNvSpPr>
            <a:spLocks noGrp="1"/>
          </p:cNvSpPr>
          <p:nvPr>
            <p:ph type="sldNum" sz="quarter" idx="12"/>
          </p:nvPr>
        </p:nvSpPr>
        <p:spPr/>
        <p:txBody>
          <a:bodyPr/>
          <a:lstStyle/>
          <a:p>
            <a:fld id="{259BA683-ED57-A245-A1B0-0A2DEED8498B}" type="slidenum">
              <a:rPr lang="en-US" smtClean="0"/>
              <a:t>8</a:t>
            </a:fld>
            <a:endParaRPr lang="en-US"/>
          </a:p>
        </p:txBody>
      </p:sp>
      <p:sp>
        <p:nvSpPr>
          <p:cNvPr id="18" name="TextBox 17">
            <a:extLst>
              <a:ext uri="{FF2B5EF4-FFF2-40B4-BE49-F238E27FC236}">
                <a16:creationId xmlns:a16="http://schemas.microsoft.com/office/drawing/2014/main" id="{000CA29E-4624-024B-B01E-F4D3DF72E997}"/>
              </a:ext>
            </a:extLst>
          </p:cNvPr>
          <p:cNvSpPr txBox="1"/>
          <p:nvPr/>
        </p:nvSpPr>
        <p:spPr>
          <a:xfrm>
            <a:off x="5304853" y="1865412"/>
            <a:ext cx="3667082" cy="1774845"/>
          </a:xfrm>
          <a:prstGeom prst="rect">
            <a:avLst/>
          </a:prstGeom>
          <a:noFill/>
        </p:spPr>
        <p:txBody>
          <a:bodyPr wrap="square" rtlCol="0">
            <a:spAutoFit/>
          </a:bodyPr>
          <a:lstStyle/>
          <a:p>
            <a:r>
              <a:rPr lang="en-US" sz="1200" dirty="0">
                <a:solidFill>
                  <a:schemeClr val="accent3"/>
                </a:solidFill>
                <a:latin typeface="Agenda-Bold" panose="02000603040000020004" pitchFamily="2" charset="77"/>
              </a:rPr>
              <a:t>CONTINENTAL BREAKFAST</a:t>
            </a:r>
          </a:p>
          <a:p>
            <a:pPr marL="285750" indent="-285750">
              <a:spcAft>
                <a:spcPts val="400"/>
              </a:spcAft>
              <a:buFont typeface="Meiryo Bold"/>
              <a:buChar char="▸"/>
            </a:pPr>
            <a:r>
              <a:rPr lang="en-US" sz="1200" dirty="0">
                <a:solidFill>
                  <a:schemeClr val="tx1">
                    <a:lumMod val="50000"/>
                  </a:schemeClr>
                </a:solidFill>
                <a:latin typeface="Agenda Regular" panose="02000603040000020004" pitchFamily="2" charset="77"/>
              </a:rPr>
              <a:t>Sliced seasonal fruit</a:t>
            </a:r>
          </a:p>
          <a:p>
            <a:pPr marL="285750" indent="-285750">
              <a:spcAft>
                <a:spcPts val="400"/>
              </a:spcAft>
              <a:buFont typeface="Meiryo Bold"/>
              <a:buChar char="▸"/>
            </a:pPr>
            <a:r>
              <a:rPr lang="en-US" sz="1200" dirty="0">
                <a:solidFill>
                  <a:schemeClr val="tx1">
                    <a:lumMod val="50000"/>
                  </a:schemeClr>
                </a:solidFill>
                <a:latin typeface="Agenda Regular" panose="02000603040000020004" pitchFamily="2" charset="77"/>
              </a:rPr>
              <a:t>Breakfast breads &amp; pastries, sweet whipped butter, preserves</a:t>
            </a:r>
          </a:p>
          <a:p>
            <a:pPr marL="285750" indent="-285750">
              <a:spcAft>
                <a:spcPts val="400"/>
              </a:spcAft>
              <a:buFont typeface="Meiryo Bold"/>
              <a:buChar char="▸"/>
            </a:pPr>
            <a:r>
              <a:rPr lang="en-US" sz="1200" dirty="0">
                <a:solidFill>
                  <a:schemeClr val="tx1">
                    <a:lumMod val="50000"/>
                  </a:schemeClr>
                </a:solidFill>
                <a:latin typeface="Agenda Regular" panose="02000603040000020004" pitchFamily="2" charset="77"/>
              </a:rPr>
              <a:t>Fresh fruit juices</a:t>
            </a:r>
          </a:p>
          <a:p>
            <a:pPr marL="285750" indent="-285750">
              <a:spcAft>
                <a:spcPts val="400"/>
              </a:spcAft>
              <a:buFont typeface="Meiryo Bold"/>
              <a:buChar char="▸"/>
            </a:pPr>
            <a:r>
              <a:rPr lang="en-US" sz="1200" dirty="0">
                <a:solidFill>
                  <a:schemeClr val="tx1">
                    <a:lumMod val="50000"/>
                  </a:schemeClr>
                </a:solidFill>
                <a:latin typeface="Agenda Regular" panose="02000603040000020004" pitchFamily="2" charset="77"/>
              </a:rPr>
              <a:t>Freshly brewed coffee and assorted hot teas</a:t>
            </a:r>
            <a:endParaRPr lang="en-US" sz="1200" dirty="0">
              <a:solidFill>
                <a:schemeClr val="tx1">
                  <a:lumMod val="50000"/>
                </a:schemeClr>
              </a:solidFill>
            </a:endParaRPr>
          </a:p>
          <a:p>
            <a:endParaRPr lang="en-US" sz="1200" dirty="0">
              <a:solidFill>
                <a:schemeClr val="accent3"/>
              </a:solidFill>
              <a:latin typeface="Agenda-Bold" panose="02000603040000020004" pitchFamily="2" charset="77"/>
            </a:endParaRPr>
          </a:p>
          <a:p>
            <a:endParaRPr lang="en-US" sz="1200" dirty="0">
              <a:solidFill>
                <a:schemeClr val="accent3"/>
              </a:solidFill>
              <a:latin typeface="Agenda-Bold" panose="02000603040000020004" pitchFamily="2" charset="77"/>
            </a:endParaRPr>
          </a:p>
        </p:txBody>
      </p:sp>
      <p:sp>
        <p:nvSpPr>
          <p:cNvPr id="19" name="Rectangle 18"/>
          <p:cNvSpPr/>
          <p:nvPr/>
        </p:nvSpPr>
        <p:spPr>
          <a:xfrm>
            <a:off x="5304853" y="3392902"/>
            <a:ext cx="6400800" cy="461665"/>
          </a:xfrm>
          <a:prstGeom prst="rect">
            <a:avLst/>
          </a:prstGeom>
        </p:spPr>
        <p:txBody>
          <a:bodyPr>
            <a:spAutoFit/>
          </a:bodyPr>
          <a:lstStyle/>
          <a:p>
            <a:pPr lvl="0"/>
            <a:r>
              <a:rPr lang="en-US" sz="1200" dirty="0">
                <a:solidFill>
                  <a:srgbClr val="001450"/>
                </a:solidFill>
                <a:latin typeface="Agenda-Bold" panose="02000603040000020004" pitchFamily="2" charset="77"/>
              </a:rPr>
              <a:t>MID MORNING BEVERAGE REFRESH</a:t>
            </a:r>
          </a:p>
          <a:p>
            <a:pPr lvl="0"/>
            <a:endParaRPr lang="en-US" sz="1200" dirty="0">
              <a:solidFill>
                <a:srgbClr val="001450"/>
              </a:solidFill>
              <a:latin typeface="Agenda-Bold" panose="02000603040000020004" pitchFamily="2" charset="77"/>
            </a:endParaRPr>
          </a:p>
        </p:txBody>
      </p:sp>
      <p:sp>
        <p:nvSpPr>
          <p:cNvPr id="20" name="Rectangle 19"/>
          <p:cNvSpPr/>
          <p:nvPr/>
        </p:nvSpPr>
        <p:spPr>
          <a:xfrm>
            <a:off x="5304853" y="3817229"/>
            <a:ext cx="5630067" cy="2164695"/>
          </a:xfrm>
          <a:prstGeom prst="rect">
            <a:avLst/>
          </a:prstGeom>
        </p:spPr>
        <p:txBody>
          <a:bodyPr wrap="none">
            <a:spAutoFit/>
          </a:bodyPr>
          <a:lstStyle/>
          <a:p>
            <a:pPr lvl="0"/>
            <a:r>
              <a:rPr lang="en-US" sz="1200" dirty="0">
                <a:solidFill>
                  <a:srgbClr val="001450"/>
                </a:solidFill>
                <a:latin typeface="Agenda-Bold" panose="02000603040000020004" pitchFamily="2" charset="77"/>
              </a:rPr>
              <a:t>LUNCH~ SELECT FROM ONE OF OUR SIGNATURE LUNCH BUFFETS (</a:t>
            </a:r>
            <a:r>
              <a:rPr lang="en-US" sz="1000" dirty="0">
                <a:solidFill>
                  <a:srgbClr val="001450"/>
                </a:solidFill>
                <a:latin typeface="Agenda-Bold" panose="02000603040000020004" pitchFamily="2" charset="77"/>
              </a:rPr>
              <a:t>Page 14)</a:t>
            </a:r>
          </a:p>
          <a:p>
            <a:pPr lvl="0" algn="ctr"/>
            <a:r>
              <a:rPr lang="en-US" sz="1000" dirty="0">
                <a:solidFill>
                  <a:srgbClr val="001450"/>
                </a:solidFill>
                <a:latin typeface="Agenda-Bold" panose="02000603040000020004" pitchFamily="2" charset="77"/>
              </a:rPr>
              <a:t>Incudes Iced Tea &amp; Assorted Sodas</a:t>
            </a:r>
          </a:p>
          <a:p>
            <a:pPr lvl="0"/>
            <a:endParaRPr lang="en-US" sz="1200" dirty="0">
              <a:solidFill>
                <a:srgbClr val="001450"/>
              </a:solidFill>
              <a:latin typeface="Agenda-Bold" panose="02000603040000020004" pitchFamily="2" charset="77"/>
            </a:endParaRPr>
          </a:p>
          <a:p>
            <a:pPr marL="285750" indent="-285750">
              <a:spcAft>
                <a:spcPts val="400"/>
              </a:spcAft>
              <a:buFont typeface="Meiryo Bold"/>
              <a:buChar char="▸"/>
            </a:pPr>
            <a:r>
              <a:rPr lang="en-US" sz="1200" dirty="0">
                <a:solidFill>
                  <a:schemeClr val="tx1">
                    <a:lumMod val="50000"/>
                  </a:schemeClr>
                </a:solidFill>
                <a:latin typeface="Agenda Regular" panose="02000603040000020004" pitchFamily="2" charset="77"/>
              </a:rPr>
              <a:t>Southern Comfort</a:t>
            </a:r>
          </a:p>
          <a:p>
            <a:pPr marL="285750" indent="-285750">
              <a:spcAft>
                <a:spcPts val="400"/>
              </a:spcAft>
              <a:buFont typeface="Meiryo Bold"/>
              <a:buChar char="▸"/>
            </a:pPr>
            <a:r>
              <a:rPr lang="en-US" sz="1200" dirty="0">
                <a:solidFill>
                  <a:schemeClr val="tx1">
                    <a:lumMod val="50000"/>
                  </a:schemeClr>
                </a:solidFill>
                <a:latin typeface="Agenda Regular" panose="02000603040000020004" pitchFamily="2" charset="77"/>
              </a:rPr>
              <a:t>A Taste of Italy </a:t>
            </a:r>
          </a:p>
          <a:p>
            <a:pPr marL="285750" indent="-285750">
              <a:spcAft>
                <a:spcPts val="400"/>
              </a:spcAft>
              <a:buFont typeface="Meiryo Bold"/>
              <a:buChar char="▸"/>
            </a:pPr>
            <a:r>
              <a:rPr lang="en-US" sz="1200" dirty="0">
                <a:solidFill>
                  <a:schemeClr val="tx1">
                    <a:lumMod val="50000"/>
                  </a:schemeClr>
                </a:solidFill>
                <a:latin typeface="Agenda Regular" panose="02000603040000020004" pitchFamily="2" charset="77"/>
              </a:rPr>
              <a:t>Fiesta</a:t>
            </a:r>
          </a:p>
          <a:p>
            <a:pPr marL="285750" indent="-285750">
              <a:spcAft>
                <a:spcPts val="400"/>
              </a:spcAft>
              <a:buFont typeface="Meiryo Bold"/>
              <a:buChar char="▸"/>
            </a:pPr>
            <a:r>
              <a:rPr lang="en-US" sz="1200" dirty="0">
                <a:solidFill>
                  <a:schemeClr val="tx1">
                    <a:lumMod val="50000"/>
                  </a:schemeClr>
                </a:solidFill>
                <a:latin typeface="Agenda Regular" panose="02000603040000020004" pitchFamily="2" charset="77"/>
              </a:rPr>
              <a:t>Pacific Rim</a:t>
            </a:r>
          </a:p>
          <a:p>
            <a:pPr marL="285750" indent="-285750">
              <a:spcAft>
                <a:spcPts val="400"/>
              </a:spcAft>
              <a:buFont typeface="Meiryo Bold"/>
              <a:buChar char="▸"/>
            </a:pPr>
            <a:r>
              <a:rPr lang="en-US" sz="1200" dirty="0">
                <a:solidFill>
                  <a:schemeClr val="tx1">
                    <a:lumMod val="50000"/>
                  </a:schemeClr>
                </a:solidFill>
                <a:latin typeface="Agenda Regular" panose="02000603040000020004" pitchFamily="2" charset="77"/>
              </a:rPr>
              <a:t>Deli</a:t>
            </a:r>
            <a:endParaRPr lang="en-US" sz="1200" dirty="0">
              <a:solidFill>
                <a:schemeClr val="tx1">
                  <a:lumMod val="50000"/>
                </a:schemeClr>
              </a:solidFill>
            </a:endParaRPr>
          </a:p>
          <a:p>
            <a:pPr lvl="0"/>
            <a:endParaRPr lang="en-US" sz="1200" dirty="0">
              <a:solidFill>
                <a:srgbClr val="001450"/>
              </a:solidFill>
              <a:latin typeface="Agenda-Bold" panose="02000603040000020004" pitchFamily="2" charset="77"/>
            </a:endParaRPr>
          </a:p>
          <a:p>
            <a:pPr lvl="0"/>
            <a:endParaRPr lang="en-US" sz="1200" dirty="0">
              <a:solidFill>
                <a:srgbClr val="001450"/>
              </a:solidFill>
              <a:latin typeface="Agenda-Bold" panose="02000603040000020004" pitchFamily="2" charset="77"/>
            </a:endParaRPr>
          </a:p>
        </p:txBody>
      </p:sp>
      <p:sp>
        <p:nvSpPr>
          <p:cNvPr id="21" name="Rectangle 20"/>
          <p:cNvSpPr/>
          <p:nvPr/>
        </p:nvSpPr>
        <p:spPr>
          <a:xfrm>
            <a:off x="5345119" y="5628946"/>
            <a:ext cx="6400800" cy="1692771"/>
          </a:xfrm>
          <a:prstGeom prst="rect">
            <a:avLst/>
          </a:prstGeom>
        </p:spPr>
        <p:txBody>
          <a:bodyPr>
            <a:spAutoFit/>
          </a:bodyPr>
          <a:lstStyle/>
          <a:p>
            <a:pPr lvl="0"/>
            <a:r>
              <a:rPr lang="en-US" sz="1200" dirty="0">
                <a:solidFill>
                  <a:srgbClr val="001450"/>
                </a:solidFill>
                <a:latin typeface="Agenda-Bold" panose="02000603040000020004" pitchFamily="2" charset="77"/>
              </a:rPr>
              <a:t>AFTERNOON BREAK~ SELECT FROM ONE OF THE FOLLOWING BREAK OPTIONS</a:t>
            </a:r>
          </a:p>
          <a:p>
            <a:pPr lvl="0" algn="ctr"/>
            <a:r>
              <a:rPr lang="en-US" sz="1000" dirty="0">
                <a:solidFill>
                  <a:srgbClr val="001450"/>
                </a:solidFill>
                <a:latin typeface="Agenda-Bold" panose="02000603040000020004" pitchFamily="2" charset="77"/>
              </a:rPr>
              <a:t>Beverage Refresh, Coffee, Sodas and Water Station</a:t>
            </a:r>
          </a:p>
          <a:p>
            <a:pPr lvl="0"/>
            <a:endParaRPr lang="en-US" sz="1200" dirty="0">
              <a:solidFill>
                <a:srgbClr val="001450"/>
              </a:solidFill>
              <a:latin typeface="Agenda-Bold" panose="02000603040000020004" pitchFamily="2" charset="77"/>
            </a:endParaRPr>
          </a:p>
          <a:p>
            <a:pPr marL="285750" lvl="0" indent="-285750">
              <a:spcAft>
                <a:spcPts val="400"/>
              </a:spcAft>
              <a:buFont typeface="Meiryo Bold"/>
              <a:buChar char="▸"/>
            </a:pPr>
            <a:r>
              <a:rPr lang="en-US" sz="1200" dirty="0">
                <a:solidFill>
                  <a:srgbClr val="545859">
                    <a:lumMod val="50000"/>
                  </a:srgbClr>
                </a:solidFill>
                <a:latin typeface="Agenda Regular" panose="02000603040000020004" pitchFamily="2" charset="77"/>
              </a:rPr>
              <a:t>Cookie Break~ Assorted chocolate chip, oatmeal raisin, peanut butter, milk</a:t>
            </a:r>
          </a:p>
          <a:p>
            <a:pPr marL="285750" lvl="0" indent="-285750">
              <a:spcAft>
                <a:spcPts val="400"/>
              </a:spcAft>
              <a:buFont typeface="Meiryo Bold"/>
              <a:buChar char="▸"/>
            </a:pPr>
            <a:r>
              <a:rPr lang="en-US" sz="1200" dirty="0">
                <a:solidFill>
                  <a:srgbClr val="545859">
                    <a:lumMod val="50000"/>
                  </a:srgbClr>
                </a:solidFill>
                <a:latin typeface="Agenda Regular" panose="02000603040000020004" pitchFamily="2" charset="77"/>
              </a:rPr>
              <a:t>Health Nut Break~ Assorted granola &amp; fruit bars, trail mix, seasonal sliced fresh fruit, mixed nuts</a:t>
            </a:r>
          </a:p>
          <a:p>
            <a:pPr marL="285750" lvl="0" indent="-285750">
              <a:spcAft>
                <a:spcPts val="400"/>
              </a:spcAft>
              <a:buFont typeface="Meiryo Bold"/>
              <a:buChar char="▸"/>
            </a:pPr>
            <a:r>
              <a:rPr lang="en-US" sz="1200" dirty="0">
                <a:solidFill>
                  <a:srgbClr val="545859">
                    <a:lumMod val="50000"/>
                  </a:srgbClr>
                </a:solidFill>
                <a:latin typeface="Agenda Regular" panose="02000603040000020004" pitchFamily="2" charset="77"/>
              </a:rPr>
              <a:t>Cinema~ Warm popcorn, soft pretzels with mustard, salted peanuts, assorted candy</a:t>
            </a:r>
          </a:p>
          <a:p>
            <a:pPr marL="285750" lvl="0" indent="-285750">
              <a:spcAft>
                <a:spcPts val="400"/>
              </a:spcAft>
              <a:buFont typeface="Meiryo Bold"/>
              <a:buChar char="▸"/>
            </a:pPr>
            <a:r>
              <a:rPr lang="en-US" sz="1200" dirty="0">
                <a:solidFill>
                  <a:srgbClr val="545859">
                    <a:lumMod val="50000"/>
                  </a:srgbClr>
                </a:solidFill>
                <a:latin typeface="Agenda Regular" panose="02000603040000020004" pitchFamily="2" charset="77"/>
              </a:rPr>
              <a:t>Fiesta Break~ Tortilla chips with salsa, guacamole &amp; </a:t>
            </a:r>
            <a:r>
              <a:rPr lang="en-US" sz="1200" dirty="0" err="1">
                <a:solidFill>
                  <a:srgbClr val="545859">
                    <a:lumMod val="50000"/>
                  </a:srgbClr>
                </a:solidFill>
                <a:latin typeface="Agenda Regular" panose="02000603040000020004" pitchFamily="2" charset="77"/>
              </a:rPr>
              <a:t>queso</a:t>
            </a:r>
            <a:r>
              <a:rPr lang="en-US" sz="1200" dirty="0">
                <a:solidFill>
                  <a:srgbClr val="545859">
                    <a:lumMod val="50000"/>
                  </a:srgbClr>
                </a:solidFill>
                <a:latin typeface="Agenda Regular" panose="02000603040000020004" pitchFamily="2" charset="77"/>
              </a:rPr>
              <a:t> dip, warm churros</a:t>
            </a:r>
          </a:p>
        </p:txBody>
      </p:sp>
      <p:sp>
        <p:nvSpPr>
          <p:cNvPr id="10" name="Rectangle 9"/>
          <p:cNvSpPr/>
          <p:nvPr/>
        </p:nvSpPr>
        <p:spPr>
          <a:xfrm>
            <a:off x="5416954" y="1156271"/>
            <a:ext cx="6771405" cy="253916"/>
          </a:xfrm>
          <a:prstGeom prst="rect">
            <a:avLst/>
          </a:prstGeom>
        </p:spPr>
        <p:txBody>
          <a:bodyPr wrap="none">
            <a:spAutoFit/>
          </a:bodyPr>
          <a:lstStyle/>
          <a:p>
            <a:pPr lvl="0" algn="ctr" defTabSz="914400">
              <a:spcAft>
                <a:spcPts val="353"/>
              </a:spcAft>
            </a:pPr>
            <a:r>
              <a:rPr lang="en-US" sz="1050" dirty="0">
                <a:solidFill>
                  <a:srgbClr val="545859">
                    <a:lumMod val="50000"/>
                  </a:srgbClr>
                </a:solidFill>
                <a:latin typeface="Agenda Regular" panose="02000603040000020004" pitchFamily="2" charset="77"/>
              </a:rPr>
              <a:t>All Day Meeting Package requires a minimum of 25 guests: Additional $75 Fee Applies to all Groups Less Than 25 People</a:t>
            </a:r>
          </a:p>
        </p:txBody>
      </p:sp>
      <p:sp>
        <p:nvSpPr>
          <p:cNvPr id="11" name="Rectangle 10"/>
          <p:cNvSpPr/>
          <p:nvPr/>
        </p:nvSpPr>
        <p:spPr>
          <a:xfrm>
            <a:off x="4822362" y="7490846"/>
            <a:ext cx="8299145" cy="223138"/>
          </a:xfrm>
          <a:prstGeom prst="rect">
            <a:avLst/>
          </a:prstGeom>
        </p:spPr>
        <p:txBody>
          <a:bodyPr wrap="square">
            <a:spAutoFit/>
          </a:bodyPr>
          <a:lstStyle/>
          <a:p>
            <a:pPr lvl="0"/>
            <a:r>
              <a:rPr lang="en-US" sz="850" dirty="0">
                <a:solidFill>
                  <a:srgbClr val="545859"/>
                </a:solidFill>
                <a:latin typeface="Agenda Regular" panose="02000603040000020004"/>
              </a:rPr>
              <a:t>All pricing is per person, a 21% taxable service charge and 9.5% sales tax will apply to all food and non-liquor beverage. Pricing ,sales tax and service charge are subject to change</a:t>
            </a:r>
            <a:endParaRPr lang="en-US" dirty="0">
              <a:solidFill>
                <a:srgbClr val="545859"/>
              </a:solidFill>
            </a:endParaRPr>
          </a:p>
        </p:txBody>
      </p:sp>
    </p:spTree>
    <p:extLst>
      <p:ext uri="{BB962C8B-B14F-4D97-AF65-F5344CB8AC3E}">
        <p14:creationId xmlns:p14="http://schemas.microsoft.com/office/powerpoint/2010/main" val="1870716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D1310C-BFF7-F646-A7F9-5D8ECFCE2308}"/>
              </a:ext>
            </a:extLst>
          </p:cNvPr>
          <p:cNvSpPr txBox="1"/>
          <p:nvPr/>
        </p:nvSpPr>
        <p:spPr>
          <a:xfrm>
            <a:off x="487208" y="941676"/>
            <a:ext cx="7538519" cy="276999"/>
          </a:xfrm>
          <a:prstGeom prst="rect">
            <a:avLst/>
          </a:prstGeom>
          <a:noFill/>
        </p:spPr>
        <p:txBody>
          <a:bodyPr wrap="square" rtlCol="0" anchor="ctr">
            <a:spAutoFit/>
          </a:bodyPr>
          <a:lstStyle/>
          <a:p>
            <a:r>
              <a:rPr lang="en-US" sz="1200" spc="300">
                <a:solidFill>
                  <a:schemeClr val="bg1"/>
                </a:solidFill>
                <a:latin typeface="Agenda-Medium" panose="02000603040000020004" pitchFamily="2" charset="77"/>
              </a:rPr>
              <a:t>COFFEE + BIGELOW TEAS   |   ORANGE + CRANBERRY JUICE</a:t>
            </a:r>
          </a:p>
        </p:txBody>
      </p:sp>
      <p:sp>
        <p:nvSpPr>
          <p:cNvPr id="3" name="TextBox 2">
            <a:extLst>
              <a:ext uri="{FF2B5EF4-FFF2-40B4-BE49-F238E27FC236}">
                <a16:creationId xmlns:a16="http://schemas.microsoft.com/office/drawing/2014/main" id="{52015A59-1571-9548-A187-43BBA3BC9A03}"/>
              </a:ext>
            </a:extLst>
          </p:cNvPr>
          <p:cNvSpPr txBox="1"/>
          <p:nvPr/>
        </p:nvSpPr>
        <p:spPr>
          <a:xfrm>
            <a:off x="820887" y="2217008"/>
            <a:ext cx="7155656" cy="1564531"/>
          </a:xfrm>
          <a:prstGeom prst="rect">
            <a:avLst/>
          </a:prstGeom>
          <a:noFill/>
        </p:spPr>
        <p:txBody>
          <a:bodyPr wrap="square" rtlCol="0">
            <a:spAutoFit/>
          </a:bodyPr>
          <a:lstStyle/>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Whole fresh fruit</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Individual yogurt cup; assorted flavors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Assorted wrapped muffins and pastries </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Hard boiled eggs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Bottled juices or tea</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Bottled water</a:t>
            </a:r>
            <a:endParaRPr lang="en-US" sz="1400" dirty="0">
              <a:solidFill>
                <a:schemeClr val="tx1">
                  <a:lumMod val="50000"/>
                </a:schemeClr>
              </a:solidFill>
              <a:latin typeface="Agenda Regular" panose="02000603040000020004" pitchFamily="2" charset="77"/>
            </a:endParaRPr>
          </a:p>
        </p:txBody>
      </p:sp>
      <p:sp>
        <p:nvSpPr>
          <p:cNvPr id="4" name="TextBox 3">
            <a:extLst>
              <a:ext uri="{FF2B5EF4-FFF2-40B4-BE49-F238E27FC236}">
                <a16:creationId xmlns:a16="http://schemas.microsoft.com/office/drawing/2014/main" id="{16429344-C393-0B4C-8DC9-2B3FC946EF36}"/>
              </a:ext>
            </a:extLst>
          </p:cNvPr>
          <p:cNvSpPr txBox="1"/>
          <p:nvPr/>
        </p:nvSpPr>
        <p:spPr>
          <a:xfrm>
            <a:off x="438024" y="807070"/>
            <a:ext cx="7538519" cy="584775"/>
          </a:xfrm>
          <a:prstGeom prst="rect">
            <a:avLst/>
          </a:prstGeom>
          <a:noFill/>
        </p:spPr>
        <p:txBody>
          <a:bodyPr wrap="square" rtlCol="0" anchor="ctr">
            <a:spAutoFit/>
          </a:bodyPr>
          <a:lstStyle/>
          <a:p>
            <a:pPr algn="ctr"/>
            <a:r>
              <a:rPr lang="en-US" sz="3200" spc="300" dirty="0">
                <a:solidFill>
                  <a:schemeClr val="tx1">
                    <a:lumMod val="50000"/>
                  </a:schemeClr>
                </a:solidFill>
                <a:latin typeface="Agenda Light" panose="02000603040000020004" pitchFamily="2" charset="77"/>
              </a:rPr>
              <a:t>BOX IT UP</a:t>
            </a:r>
          </a:p>
        </p:txBody>
      </p:sp>
      <p:sp>
        <p:nvSpPr>
          <p:cNvPr id="5" name="TextBox 4">
            <a:extLst>
              <a:ext uri="{FF2B5EF4-FFF2-40B4-BE49-F238E27FC236}">
                <a16:creationId xmlns:a16="http://schemas.microsoft.com/office/drawing/2014/main" id="{00563119-F146-4C4F-BEEF-720F1C5B5CE8}"/>
              </a:ext>
            </a:extLst>
          </p:cNvPr>
          <p:cNvSpPr txBox="1"/>
          <p:nvPr/>
        </p:nvSpPr>
        <p:spPr>
          <a:xfrm>
            <a:off x="438024" y="384806"/>
            <a:ext cx="7538519" cy="292388"/>
          </a:xfrm>
          <a:prstGeom prst="rect">
            <a:avLst/>
          </a:prstGeom>
          <a:noFill/>
        </p:spPr>
        <p:txBody>
          <a:bodyPr wrap="square" rtlCol="0" anchor="ctr">
            <a:spAutoFit/>
          </a:bodyPr>
          <a:lstStyle/>
          <a:p>
            <a:pPr algn="ctr"/>
            <a:r>
              <a:rPr lang="en-US" sz="1300" spc="300" dirty="0">
                <a:solidFill>
                  <a:schemeClr val="tx2"/>
                </a:solidFill>
                <a:latin typeface="Agenda-Medium" panose="02000603040000020004" pitchFamily="2" charset="77"/>
              </a:rPr>
              <a:t>BREAKFAST &amp; LUNCH</a:t>
            </a:r>
          </a:p>
        </p:txBody>
      </p:sp>
      <p:cxnSp>
        <p:nvCxnSpPr>
          <p:cNvPr id="6" name="Straight Connector 5">
            <a:extLst>
              <a:ext uri="{FF2B5EF4-FFF2-40B4-BE49-F238E27FC236}">
                <a16:creationId xmlns:a16="http://schemas.microsoft.com/office/drawing/2014/main" id="{2D602721-F3D2-3B4C-B9B8-048BAB38F44F}"/>
              </a:ext>
            </a:extLst>
          </p:cNvPr>
          <p:cNvCxnSpPr>
            <a:cxnSpLocks/>
          </p:cNvCxnSpPr>
          <p:nvPr/>
        </p:nvCxnSpPr>
        <p:spPr>
          <a:xfrm>
            <a:off x="3563516" y="677194"/>
            <a:ext cx="1223319" cy="0"/>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1270A89-2BFA-DE4D-B2CD-152779AA9EFA}"/>
              </a:ext>
            </a:extLst>
          </p:cNvPr>
          <p:cNvPicPr>
            <a:picLocks noChangeAspect="1"/>
          </p:cNvPicPr>
          <p:nvPr/>
        </p:nvPicPr>
        <p:blipFill>
          <a:blip r:embed="rId2"/>
          <a:srcRect/>
          <a:stretch/>
        </p:blipFill>
        <p:spPr>
          <a:xfrm>
            <a:off x="8686525" y="0"/>
            <a:ext cx="4115075" cy="7772400"/>
          </a:xfrm>
          <a:prstGeom prst="rect">
            <a:avLst/>
          </a:prstGeom>
        </p:spPr>
      </p:pic>
      <p:sp>
        <p:nvSpPr>
          <p:cNvPr id="8" name="TextBox 7">
            <a:extLst>
              <a:ext uri="{FF2B5EF4-FFF2-40B4-BE49-F238E27FC236}">
                <a16:creationId xmlns:a16="http://schemas.microsoft.com/office/drawing/2014/main" id="{78E4E025-A371-5F48-8A3F-69A66F5D2C71}"/>
              </a:ext>
            </a:extLst>
          </p:cNvPr>
          <p:cNvSpPr txBox="1"/>
          <p:nvPr/>
        </p:nvSpPr>
        <p:spPr>
          <a:xfrm>
            <a:off x="820888" y="1898378"/>
            <a:ext cx="6866898"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BREAKFAST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$ 28 </a:t>
            </a:r>
            <a:r>
              <a:rPr lang="en-US" sz="1200" dirty="0">
                <a:solidFill>
                  <a:schemeClr val="accent3"/>
                </a:solidFill>
                <a:latin typeface="Agenda-Bold" panose="02000603040000020004" pitchFamily="2" charset="77"/>
              </a:rPr>
              <a:t>per guest </a:t>
            </a:r>
            <a:r>
              <a:rPr lang="en-US" sz="1200" b="1" dirty="0">
                <a:solidFill>
                  <a:schemeClr val="accent3"/>
                </a:solidFill>
                <a:latin typeface="Agenda-Bold" panose="02000603040000020004" pitchFamily="2" charset="77"/>
              </a:rPr>
              <a:t> </a:t>
            </a:r>
            <a:endParaRPr lang="en-US" sz="1200" dirty="0">
              <a:solidFill>
                <a:schemeClr val="accent3"/>
              </a:solidFill>
              <a:latin typeface="Agenda-Bold" panose="02000603040000020004" pitchFamily="2" charset="77"/>
            </a:endParaRPr>
          </a:p>
        </p:txBody>
      </p:sp>
      <p:sp>
        <p:nvSpPr>
          <p:cNvPr id="9" name="Slide Number Placeholder 8">
            <a:extLst>
              <a:ext uri="{FF2B5EF4-FFF2-40B4-BE49-F238E27FC236}">
                <a16:creationId xmlns:a16="http://schemas.microsoft.com/office/drawing/2014/main" id="{96E77A3C-939D-4C4A-B761-8A9C47E0A0A8}"/>
              </a:ext>
            </a:extLst>
          </p:cNvPr>
          <p:cNvSpPr>
            <a:spLocks noGrp="1"/>
          </p:cNvSpPr>
          <p:nvPr>
            <p:ph type="sldNum" sz="quarter" idx="12"/>
          </p:nvPr>
        </p:nvSpPr>
        <p:spPr/>
        <p:txBody>
          <a:bodyPr/>
          <a:lstStyle/>
          <a:p>
            <a:fld id="{259BA683-ED57-A245-A1B0-0A2DEED8498B}" type="slidenum">
              <a:rPr lang="en-US" smtClean="0"/>
              <a:t>9</a:t>
            </a:fld>
            <a:endParaRPr lang="en-US"/>
          </a:p>
        </p:txBody>
      </p:sp>
      <p:sp>
        <p:nvSpPr>
          <p:cNvPr id="10" name="Rectangle 9"/>
          <p:cNvSpPr/>
          <p:nvPr/>
        </p:nvSpPr>
        <p:spPr>
          <a:xfrm>
            <a:off x="1053936" y="1303908"/>
            <a:ext cx="6633849" cy="253916"/>
          </a:xfrm>
          <a:prstGeom prst="rect">
            <a:avLst/>
          </a:prstGeom>
        </p:spPr>
        <p:txBody>
          <a:bodyPr wrap="square">
            <a:spAutoFit/>
          </a:bodyPr>
          <a:lstStyle/>
          <a:p>
            <a:pPr lvl="0" algn="ctr" defTabSz="914400">
              <a:spcAft>
                <a:spcPts val="353"/>
              </a:spcAft>
            </a:pPr>
            <a:r>
              <a:rPr lang="en-US" sz="1050" dirty="0">
                <a:solidFill>
                  <a:srgbClr val="545859">
                    <a:lumMod val="50000"/>
                  </a:srgbClr>
                </a:solidFill>
                <a:latin typeface="Agenda Regular" panose="02000603040000020004" pitchFamily="2" charset="77"/>
              </a:rPr>
              <a:t>Box it up requires a minimum of 25 guests: Additional $75 Fee Applies to all Groups Less Than 25 People</a:t>
            </a:r>
          </a:p>
        </p:txBody>
      </p:sp>
      <p:sp>
        <p:nvSpPr>
          <p:cNvPr id="11" name="Rectangle 10"/>
          <p:cNvSpPr/>
          <p:nvPr/>
        </p:nvSpPr>
        <p:spPr>
          <a:xfrm>
            <a:off x="310929" y="7554225"/>
            <a:ext cx="8119862" cy="223138"/>
          </a:xfrm>
          <a:prstGeom prst="rect">
            <a:avLst/>
          </a:prstGeom>
        </p:spPr>
        <p:txBody>
          <a:bodyPr wrap="square">
            <a:spAutoFit/>
          </a:bodyPr>
          <a:lstStyle/>
          <a:p>
            <a:r>
              <a:rPr lang="en-US" sz="850" dirty="0">
                <a:solidFill>
                  <a:srgbClr val="545859"/>
                </a:solidFill>
                <a:latin typeface="Agenda Regular" panose="02000603040000020004"/>
              </a:rPr>
              <a:t>All pricing is per person, a 21% taxable service charge and 9.5% sales tax will apply to all food and non-liquor beverage. Pricing ,sales tax and service charge are subject to change</a:t>
            </a:r>
            <a:endParaRPr lang="en-US" dirty="0"/>
          </a:p>
        </p:txBody>
      </p:sp>
      <p:sp>
        <p:nvSpPr>
          <p:cNvPr id="12" name="TextBox 11">
            <a:extLst>
              <a:ext uri="{FF2B5EF4-FFF2-40B4-BE49-F238E27FC236}">
                <a16:creationId xmlns:a16="http://schemas.microsoft.com/office/drawing/2014/main" id="{52015A59-1571-9548-A187-43BBA3BC9A03}"/>
              </a:ext>
            </a:extLst>
          </p:cNvPr>
          <p:cNvSpPr txBox="1"/>
          <p:nvPr/>
        </p:nvSpPr>
        <p:spPr>
          <a:xfrm>
            <a:off x="820887" y="4939249"/>
            <a:ext cx="7155656" cy="2482731"/>
          </a:xfrm>
          <a:prstGeom prst="rect">
            <a:avLst/>
          </a:prstGeom>
          <a:noFill/>
        </p:spPr>
        <p:txBody>
          <a:bodyPr wrap="square" rtlCol="0">
            <a:spAutoFit/>
          </a:bodyPr>
          <a:lstStyle/>
          <a:p>
            <a:pPr>
              <a:spcAft>
                <a:spcPts val="400"/>
              </a:spcAft>
            </a:pPr>
            <a:r>
              <a:rPr lang="en-US" sz="1400" i="1" dirty="0">
                <a:solidFill>
                  <a:schemeClr val="tx1">
                    <a:lumMod val="50000"/>
                  </a:schemeClr>
                </a:solidFill>
                <a:latin typeface="Agenda RegularItalic" panose="02000603040000020004" pitchFamily="2" charset="77"/>
              </a:rPr>
              <a:t>Choice of  Two Sandwiches &amp; /or Wraps: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Turkey Club~ sour dough, avocado, lettuce, tomato, bacon, cheddar cheese, mayo</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Black Forest Ham~ rye, gruyere, </a:t>
            </a:r>
            <a:r>
              <a:rPr lang="en-US" sz="1300" dirty="0" err="1">
                <a:solidFill>
                  <a:schemeClr val="tx1">
                    <a:lumMod val="50000"/>
                  </a:schemeClr>
                </a:solidFill>
                <a:latin typeface="Agenda Regular" panose="02000603040000020004" pitchFamily="2" charset="77"/>
              </a:rPr>
              <a:t>dijonnaise</a:t>
            </a:r>
            <a:r>
              <a:rPr lang="en-US" sz="1300" dirty="0">
                <a:solidFill>
                  <a:schemeClr val="tx1">
                    <a:lumMod val="50000"/>
                  </a:schemeClr>
                </a:solidFill>
                <a:latin typeface="Agenda Regular" panose="02000603040000020004" pitchFamily="2" charset="77"/>
              </a:rPr>
              <a:t>, lettuce, tomato</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Classic BLT~ sourdough, </a:t>
            </a:r>
            <a:r>
              <a:rPr lang="en-US" sz="1300" dirty="0" err="1">
                <a:solidFill>
                  <a:schemeClr val="tx1">
                    <a:lumMod val="50000"/>
                  </a:schemeClr>
                </a:solidFill>
                <a:latin typeface="Agenda Regular" panose="02000603040000020004" pitchFamily="2" charset="77"/>
              </a:rPr>
              <a:t>applewood</a:t>
            </a:r>
            <a:r>
              <a:rPr lang="en-US" sz="1300" dirty="0">
                <a:solidFill>
                  <a:schemeClr val="tx1">
                    <a:lumMod val="50000"/>
                  </a:schemeClr>
                </a:solidFill>
                <a:latin typeface="Agenda Regular" panose="02000603040000020004" pitchFamily="2" charset="77"/>
              </a:rPr>
              <a:t> smoked bacon, romaine, tomato, aioli</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Grilled Chicken Caesar Wrap~ flour tortilla, romaine lettuce, diced tomatoes, shaved parmesan cheese, Caesar dressing</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Tuna Salad Wrap~ whole wheat wrap, baby kale, olive tapenade, oven-roasted tomatoes</a:t>
            </a:r>
          </a:p>
          <a:p>
            <a:pPr marL="285750" indent="-285750">
              <a:spcAft>
                <a:spcPts val="400"/>
              </a:spcAft>
              <a:buFont typeface="Meiryo Bold"/>
              <a:buChar char="▸"/>
            </a:pPr>
            <a:r>
              <a:rPr lang="en-US" sz="1300" dirty="0">
                <a:solidFill>
                  <a:schemeClr val="tx1">
                    <a:lumMod val="50000"/>
                  </a:schemeClr>
                </a:solidFill>
                <a:latin typeface="Agenda Regular" panose="02000603040000020004" pitchFamily="2" charset="77"/>
              </a:rPr>
              <a:t>Italian Wrap~ herb tortilla, </a:t>
            </a:r>
            <a:r>
              <a:rPr lang="en-US" sz="1300" dirty="0">
                <a:solidFill>
                  <a:schemeClr val="tx1">
                    <a:lumMod val="50000"/>
                  </a:schemeClr>
                </a:solidFill>
                <a:latin typeface="Agenda Regular" panose="02000603040000020004"/>
              </a:rPr>
              <a:t>sliced salami, provolone cheese, shredded lettuce, olives, pepperoncini, tomato, </a:t>
            </a:r>
            <a:r>
              <a:rPr lang="en-US" sz="1300" dirty="0" err="1">
                <a:solidFill>
                  <a:schemeClr val="tx1">
                    <a:lumMod val="50000"/>
                  </a:schemeClr>
                </a:solidFill>
                <a:latin typeface="Agenda Regular" panose="02000603040000020004"/>
              </a:rPr>
              <a:t>italian</a:t>
            </a:r>
            <a:r>
              <a:rPr lang="en-US" sz="1300" dirty="0">
                <a:solidFill>
                  <a:schemeClr val="tx1">
                    <a:lumMod val="50000"/>
                  </a:schemeClr>
                </a:solidFill>
                <a:latin typeface="Agenda Regular" panose="02000603040000020004"/>
              </a:rPr>
              <a:t> vinaigrette, spinach</a:t>
            </a:r>
          </a:p>
          <a:p>
            <a:pPr>
              <a:spcAft>
                <a:spcPts val="400"/>
              </a:spcAft>
            </a:pPr>
            <a:endParaRPr lang="en-US" sz="1400" dirty="0">
              <a:solidFill>
                <a:schemeClr val="tx1">
                  <a:lumMod val="50000"/>
                </a:schemeClr>
              </a:solidFill>
              <a:latin typeface="Agenda Regular" panose="02000603040000020004" pitchFamily="2" charset="77"/>
            </a:endParaRPr>
          </a:p>
        </p:txBody>
      </p:sp>
      <p:sp>
        <p:nvSpPr>
          <p:cNvPr id="14" name="TextBox 13">
            <a:extLst>
              <a:ext uri="{FF2B5EF4-FFF2-40B4-BE49-F238E27FC236}">
                <a16:creationId xmlns:a16="http://schemas.microsoft.com/office/drawing/2014/main" id="{78E4E025-A371-5F48-8A3F-69A66F5D2C71}"/>
              </a:ext>
            </a:extLst>
          </p:cNvPr>
          <p:cNvSpPr txBox="1"/>
          <p:nvPr/>
        </p:nvSpPr>
        <p:spPr>
          <a:xfrm>
            <a:off x="820888" y="4256905"/>
            <a:ext cx="6866898" cy="338554"/>
          </a:xfrm>
          <a:prstGeom prst="rect">
            <a:avLst/>
          </a:prstGeom>
          <a:noFill/>
        </p:spPr>
        <p:txBody>
          <a:bodyPr wrap="square" rtlCol="0">
            <a:spAutoFit/>
          </a:bodyPr>
          <a:lstStyle/>
          <a:p>
            <a:r>
              <a:rPr lang="en-US" sz="1600" b="1" dirty="0">
                <a:solidFill>
                  <a:schemeClr val="accent3"/>
                </a:solidFill>
                <a:latin typeface="Agenda-Bold" panose="02000603040000020004" pitchFamily="2" charset="77"/>
              </a:rPr>
              <a:t>LUNCH  </a:t>
            </a:r>
            <a:r>
              <a:rPr lang="en-US" sz="1600" dirty="0">
                <a:solidFill>
                  <a:schemeClr val="accent3"/>
                </a:solidFill>
                <a:latin typeface="Agenda Light" panose="02000603040000020004" pitchFamily="2" charset="77"/>
              </a:rPr>
              <a:t>|</a:t>
            </a:r>
            <a:r>
              <a:rPr lang="en-US" sz="1600" b="1" dirty="0">
                <a:solidFill>
                  <a:schemeClr val="accent3"/>
                </a:solidFill>
                <a:latin typeface="Agenda-Bold" panose="02000603040000020004" pitchFamily="2" charset="77"/>
              </a:rPr>
              <a:t>  $ 35 </a:t>
            </a:r>
            <a:r>
              <a:rPr lang="en-US" sz="1200" dirty="0">
                <a:solidFill>
                  <a:schemeClr val="accent3"/>
                </a:solidFill>
                <a:latin typeface="Agenda-Bold" panose="02000603040000020004" pitchFamily="2" charset="77"/>
              </a:rPr>
              <a:t>per guest </a:t>
            </a:r>
          </a:p>
        </p:txBody>
      </p:sp>
      <p:sp>
        <p:nvSpPr>
          <p:cNvPr id="16" name="Rectangle 15"/>
          <p:cNvSpPr/>
          <p:nvPr/>
        </p:nvSpPr>
        <p:spPr>
          <a:xfrm>
            <a:off x="820887" y="4571466"/>
            <a:ext cx="4831772" cy="253916"/>
          </a:xfrm>
          <a:prstGeom prst="rect">
            <a:avLst/>
          </a:prstGeom>
        </p:spPr>
        <p:txBody>
          <a:bodyPr wrap="none">
            <a:spAutoFit/>
          </a:bodyPr>
          <a:lstStyle/>
          <a:p>
            <a:pPr lvl="0" algn="ctr" defTabSz="914400">
              <a:spcAft>
                <a:spcPts val="353"/>
              </a:spcAft>
            </a:pPr>
            <a:r>
              <a:rPr lang="en-US" sz="1050" dirty="0">
                <a:solidFill>
                  <a:srgbClr val="545859">
                    <a:lumMod val="50000"/>
                  </a:srgbClr>
                </a:solidFill>
                <a:latin typeface="Agenda Regular" panose="02000603040000020004" pitchFamily="2" charset="77"/>
              </a:rPr>
              <a:t>Includes:  Fresh Whole fruit, Kettle Chips, a Freshly-Baked Cookie and Bottled Water</a:t>
            </a:r>
          </a:p>
        </p:txBody>
      </p:sp>
    </p:spTree>
    <p:extLst>
      <p:ext uri="{BB962C8B-B14F-4D97-AF65-F5344CB8AC3E}">
        <p14:creationId xmlns:p14="http://schemas.microsoft.com/office/powerpoint/2010/main" val="220708289"/>
      </p:ext>
    </p:extLst>
  </p:cSld>
  <p:clrMapOvr>
    <a:masterClrMapping/>
  </p:clrMapOvr>
</p:sld>
</file>

<file path=ppt/theme/theme1.xml><?xml version="1.0" encoding="utf-8"?>
<a:theme xmlns:a="http://schemas.openxmlformats.org/drawingml/2006/main" name="Office Theme">
  <a:themeElements>
    <a:clrScheme name="Crowne Plaza">
      <a:dk1>
        <a:srgbClr val="545859"/>
      </a:dk1>
      <a:lt1>
        <a:srgbClr val="FFFFFF"/>
      </a:lt1>
      <a:dk2>
        <a:srgbClr val="545859"/>
      </a:dk2>
      <a:lt2>
        <a:srgbClr val="ECECEB"/>
      </a:lt2>
      <a:accent1>
        <a:srgbClr val="A00061"/>
      </a:accent1>
      <a:accent2>
        <a:srgbClr val="96C7D2"/>
      </a:accent2>
      <a:accent3>
        <a:srgbClr val="001450"/>
      </a:accent3>
      <a:accent4>
        <a:srgbClr val="E1D100"/>
      </a:accent4>
      <a:accent5>
        <a:srgbClr val="001450"/>
      </a:accent5>
      <a:accent6>
        <a:srgbClr val="ECECEB"/>
      </a:accent6>
      <a:hlink>
        <a:srgbClr val="A0006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B9E1A0E0DDBE346A799E3E257A41D9C" ma:contentTypeVersion="12" ma:contentTypeDescription="Create a new document." ma:contentTypeScope="" ma:versionID="bdb589f611ac20d78465440411844bcc">
  <xsd:schema xmlns:xsd="http://www.w3.org/2001/XMLSchema" xmlns:xs="http://www.w3.org/2001/XMLSchema" xmlns:p="http://schemas.microsoft.com/office/2006/metadata/properties" xmlns:ns2="d9eaf28e-66cf-4b6a-b6b5-79663058792b" xmlns:ns3="c96848ff-b985-4a90-b4ca-efb67f664d1a" targetNamespace="http://schemas.microsoft.com/office/2006/metadata/properties" ma:root="true" ma:fieldsID="14079a9c0849cf7ec4b1b10e8ac17f3d" ns2:_="" ns3:_="">
    <xsd:import namespace="d9eaf28e-66cf-4b6a-b6b5-79663058792b"/>
    <xsd:import namespace="c96848ff-b985-4a90-b4ca-efb67f664d1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af28e-66cf-4b6a-b6b5-79663058792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6848ff-b985-4a90-b4ca-efb67f664d1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ED0378-2924-4ABE-8788-BCF5140E9523}">
  <ds:schemaRefs>
    <ds:schemaRef ds:uri="http://schemas.microsoft.com/office/2006/documentManagement/types"/>
    <ds:schemaRef ds:uri="http://purl.org/dc/elements/1.1/"/>
    <ds:schemaRef ds:uri="d9eaf28e-66cf-4b6a-b6b5-79663058792b"/>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c96848ff-b985-4a90-b4ca-efb67f664d1a"/>
    <ds:schemaRef ds:uri="http://www.w3.org/XML/1998/namespace"/>
  </ds:schemaRefs>
</ds:datastoreItem>
</file>

<file path=customXml/itemProps2.xml><?xml version="1.0" encoding="utf-8"?>
<ds:datastoreItem xmlns:ds="http://schemas.openxmlformats.org/officeDocument/2006/customXml" ds:itemID="{E2CDB3B4-A131-4319-BEE6-9C886F0AAD09}">
  <ds:schemaRefs>
    <ds:schemaRef ds:uri="http://schemas.microsoft.com/sharepoint/v3/contenttype/forms"/>
  </ds:schemaRefs>
</ds:datastoreItem>
</file>

<file path=customXml/itemProps3.xml><?xml version="1.0" encoding="utf-8"?>
<ds:datastoreItem xmlns:ds="http://schemas.openxmlformats.org/officeDocument/2006/customXml" ds:itemID="{6BBA0525-A2A1-4ADD-966D-A848D0B458A5}">
  <ds:schemaRefs>
    <ds:schemaRef ds:uri="c96848ff-b985-4a90-b4ca-efb67f664d1a"/>
    <ds:schemaRef ds:uri="d9eaf28e-66cf-4b6a-b6b5-7966305879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21434</TotalTime>
  <Words>6707</Words>
  <Application>Microsoft Office PowerPoint</Application>
  <PresentationFormat>Custom</PresentationFormat>
  <Paragraphs>757</Paragraphs>
  <Slides>29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Agenda Light</vt:lpstr>
      <vt:lpstr>Agenda Regular</vt:lpstr>
      <vt:lpstr>Agenda RegularItalic</vt:lpstr>
      <vt:lpstr>Agenda-Bold</vt:lpstr>
      <vt:lpstr>Agenda-Medium</vt:lpstr>
      <vt:lpstr>Arial</vt:lpstr>
      <vt:lpstr>Calibri</vt:lpstr>
      <vt:lpstr>Calibri Light</vt:lpstr>
      <vt:lpstr>Meiryo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Dino Ianniello</dc:creator>
  <cp:lastModifiedBy>Wendy Branston</cp:lastModifiedBy>
  <cp:revision>234</cp:revision>
  <cp:lastPrinted>2022-11-29T21:08:33Z</cp:lastPrinted>
  <dcterms:created xsi:type="dcterms:W3CDTF">2021-12-06T03:40:00Z</dcterms:created>
  <dcterms:modified xsi:type="dcterms:W3CDTF">2023-10-16T16:15:18Z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0x010100FB9E1A0E0DDBE346A799E3E257A41D9C</vt:lpwstr>
  </property>
</Properties>
</file>